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010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0E605-37A6-4033-9AE1-8B9DDADA34F3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0FEE6-D13E-4CDE-90BB-6B452C5E2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05825-1C87-4F02-93D2-AFD622973BA6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A0E0E-0CCB-4015-B3CE-C92BC389C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AA7D-28E4-4DC2-997A-C80BFDE44040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6066B-6131-4B56-A9E2-410CB0E31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C4D5F-99F2-470B-9317-C224BDAB495F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FF37D-B127-422C-A558-E1450ED45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9EE1-EA18-47E6-BC5A-A28B9A739966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66A53-287D-47E6-99B2-3530E8C78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7140-8893-4EB0-A96E-5893168BB0E8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60678-4529-468C-A15E-8789BA231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6BEC-7545-4E4A-A673-CE85723A8BFA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7A63-CEDE-48CD-8C8E-1782BABDD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D0703-86FA-42FC-81C6-40DBA8128934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FAD9-4543-42F1-B1BB-E4302CB5D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86362-6EBC-488A-AB7F-2E6EA05C90C5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3576F-1174-471E-9082-3DF502808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5728-E6D1-4767-9484-B1FB1483F111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7516A-F3C1-491C-9299-F9E0AF3D8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9B34-7257-444F-9E8B-C16B8FF47259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585AC-0C14-402D-A269-CC8E60363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0A9ADC-B5B7-49E5-B76C-7EEDEA7C2690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332BE3-DC4B-4FA1-B1C3-51106D70C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ransition spd="slow" advClick="0" advTm="7000">
    <p:wedg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613" y="2586038"/>
            <a:ext cx="5832475" cy="2138362"/>
          </a:xfrm>
        </p:spPr>
        <p:txBody>
          <a:bodyPr/>
          <a:lstStyle/>
          <a:p>
            <a:pPr algn="ctr" eaLnBrk="1" hangingPunct="1"/>
            <a:r>
              <a:rPr lang="uk-UA" sz="2000" b="1" smtClean="0">
                <a:latin typeface="Arial" charset="0"/>
              </a:rPr>
              <a:t> </a:t>
            </a:r>
            <a:r>
              <a:rPr lang="uk-UA" sz="2400" b="1" smtClean="0">
                <a:latin typeface="Arial" charset="0"/>
              </a:rPr>
              <a:t>Степівський НВК                     Чорнобаївської районної ради</a:t>
            </a:r>
          </a:p>
          <a:p>
            <a:pPr algn="ctr" eaLnBrk="1" hangingPunct="1"/>
            <a:endParaRPr lang="uk-UA" sz="2400" smtClean="0">
              <a:latin typeface="Arial" charset="0"/>
            </a:endParaRPr>
          </a:p>
          <a:p>
            <a:pPr eaLnBrk="1" hangingPunct="1"/>
            <a:r>
              <a:rPr lang="uk-UA" sz="2400" i="1" smtClean="0"/>
              <a:t>«Гляди</a:t>
            </a:r>
            <a:r>
              <a:rPr lang="ru-RU" sz="2400" i="1" smtClean="0">
                <a:latin typeface="Arial" charset="0"/>
              </a:rPr>
              <a:t>, </a:t>
            </a:r>
            <a:r>
              <a:rPr lang="uk-UA" sz="2400" i="1" smtClean="0"/>
              <a:t> не забудь – людиною будь»</a:t>
            </a:r>
            <a:endParaRPr lang="uk-UA" sz="2400" smtClean="0"/>
          </a:p>
          <a:p>
            <a:pPr algn="ctr" eaLnBrk="1" hangingPunct="1"/>
            <a:endParaRPr lang="ru-RU" sz="2400" b="1" smtClean="0">
              <a:solidFill>
                <a:srgbClr val="31489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8175" y="549275"/>
            <a:ext cx="5327650" cy="1470025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/>
          </a:p>
        </p:txBody>
      </p:sp>
      <p:grpSp>
        <p:nvGrpSpPr>
          <p:cNvPr id="13315" name="Группа 3"/>
          <p:cNvGrpSpPr>
            <a:grpSpLocks/>
          </p:cNvGrpSpPr>
          <p:nvPr/>
        </p:nvGrpSpPr>
        <p:grpSpPr bwMode="auto">
          <a:xfrm>
            <a:off x="-31750" y="0"/>
            <a:ext cx="1724025" cy="6831013"/>
            <a:chOff x="-31259" y="0"/>
            <a:chExt cx="1722939" cy="6830624"/>
          </a:xfrm>
        </p:grpSpPr>
        <p:pic>
          <p:nvPicPr>
            <p:cNvPr id="13323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6" name="Группа 26"/>
          <p:cNvGrpSpPr>
            <a:grpSpLocks/>
          </p:cNvGrpSpPr>
          <p:nvPr/>
        </p:nvGrpSpPr>
        <p:grpSpPr bwMode="auto">
          <a:xfrm>
            <a:off x="7421563" y="26988"/>
            <a:ext cx="1722437" cy="6831012"/>
            <a:chOff x="-31259" y="0"/>
            <a:chExt cx="1722939" cy="6830624"/>
          </a:xfrm>
        </p:grpSpPr>
        <p:pic>
          <p:nvPicPr>
            <p:cNvPr id="1332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56046" y="4420392"/>
            <a:ext cx="3603986" cy="243760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32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4427984" y="4393016"/>
            <a:ext cx="3452798" cy="243760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115888"/>
            <a:ext cx="57292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391" y="20786"/>
            <a:ext cx="6368889" cy="977538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grpSp>
        <p:nvGrpSpPr>
          <p:cNvPr id="22530" name="Группа 13"/>
          <p:cNvGrpSpPr>
            <a:grpSpLocks/>
          </p:cNvGrpSpPr>
          <p:nvPr/>
        </p:nvGrpSpPr>
        <p:grpSpPr bwMode="auto">
          <a:xfrm>
            <a:off x="0" y="1588"/>
            <a:ext cx="720725" cy="3498850"/>
            <a:chOff x="-31259" y="0"/>
            <a:chExt cx="1722939" cy="6830624"/>
          </a:xfrm>
        </p:grpSpPr>
        <p:pic>
          <p:nvPicPr>
            <p:cNvPr id="2253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1" name="Группа 17"/>
          <p:cNvGrpSpPr>
            <a:grpSpLocks/>
          </p:cNvGrpSpPr>
          <p:nvPr/>
        </p:nvGrpSpPr>
        <p:grpSpPr bwMode="auto">
          <a:xfrm>
            <a:off x="3175" y="3500438"/>
            <a:ext cx="720725" cy="3357562"/>
            <a:chOff x="-31259" y="0"/>
            <a:chExt cx="1722939" cy="6830624"/>
          </a:xfrm>
        </p:grpSpPr>
        <p:pic>
          <p:nvPicPr>
            <p:cNvPr id="2253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76256" y="-232261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/>
          </a:extLst>
        </p:spPr>
      </p:pic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571500" y="0"/>
            <a:ext cx="69421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752475" algn="l"/>
                <a:tab pos="2970213" algn="ctr"/>
                <a:tab pos="4429125" algn="l"/>
              </a:tabLst>
            </a:pPr>
            <a:r>
              <a:rPr lang="uk-UA" sz="540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</a:rPr>
              <a:t>Благодійна акція </a:t>
            </a:r>
          </a:p>
          <a:p>
            <a:pPr algn="ctr">
              <a:tabLst>
                <a:tab pos="752475" algn="l"/>
                <a:tab pos="2970213" algn="ctr"/>
                <a:tab pos="4429125" algn="l"/>
              </a:tabLst>
            </a:pPr>
            <a:r>
              <a:rPr lang="uk-UA" sz="5400">
                <a:solidFill>
                  <a:srgbClr val="365F91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uk-UA" sz="540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</a:rPr>
              <a:t>Подаруй воїну свято</a:t>
            </a:r>
            <a:r>
              <a:rPr lang="uk-UA" sz="5400">
                <a:solidFill>
                  <a:srgbClr val="365F91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uk-UA" sz="5400">
              <a:cs typeface="Arial" charset="0"/>
            </a:endParaRPr>
          </a:p>
        </p:txBody>
      </p:sp>
      <p:pic>
        <p:nvPicPr>
          <p:cNvPr id="14" name="Рисунок 13" descr="D:\ПЛІ\П.Л.І\фото 2016 - 2017 н.р\патріотичні заходи\Подаруй воїну свято\PC2100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857364"/>
            <a:ext cx="4972050" cy="3729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D:\ПЛІ\П.Л.І\фото 2016 - 2017 н.р\патріотичні заходи\Подаруй воїну свято\PC21000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3" y="3929063"/>
            <a:ext cx="3571875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391" y="20786"/>
            <a:ext cx="6368889" cy="977538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200" dirty="0" smtClean="0"/>
              <a:t>Акція «Напиши листа солдату»</a:t>
            </a:r>
            <a:br>
              <a:rPr lang="uk-UA" sz="3200" dirty="0" smtClean="0"/>
            </a:br>
            <a:r>
              <a:rPr lang="uk-UA" sz="3200" dirty="0" smtClean="0">
                <a:latin typeface="Arial Black" pitchFamily="34" charset="0"/>
              </a:rPr>
              <a:t/>
            </a:r>
            <a:br>
              <a:rPr lang="uk-UA" sz="3200" dirty="0" smtClean="0">
                <a:latin typeface="Arial Black" pitchFamily="34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grpSp>
        <p:nvGrpSpPr>
          <p:cNvPr id="23554" name="Группа 13"/>
          <p:cNvGrpSpPr>
            <a:grpSpLocks/>
          </p:cNvGrpSpPr>
          <p:nvPr/>
        </p:nvGrpSpPr>
        <p:grpSpPr bwMode="auto">
          <a:xfrm>
            <a:off x="0" y="1588"/>
            <a:ext cx="720725" cy="3498850"/>
            <a:chOff x="-31259" y="0"/>
            <a:chExt cx="1722939" cy="6830624"/>
          </a:xfrm>
        </p:grpSpPr>
        <p:pic>
          <p:nvPicPr>
            <p:cNvPr id="23562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3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4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5" name="Группа 17"/>
          <p:cNvGrpSpPr>
            <a:grpSpLocks/>
          </p:cNvGrpSpPr>
          <p:nvPr/>
        </p:nvGrpSpPr>
        <p:grpSpPr bwMode="auto">
          <a:xfrm>
            <a:off x="3175" y="3500438"/>
            <a:ext cx="720725" cy="3357562"/>
            <a:chOff x="-31259" y="0"/>
            <a:chExt cx="1722939" cy="6830624"/>
          </a:xfrm>
        </p:grpSpPr>
        <p:pic>
          <p:nvPicPr>
            <p:cNvPr id="2355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76256" y="-232261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/>
          </a:extLst>
        </p:spPr>
      </p:pic>
      <p:pic>
        <p:nvPicPr>
          <p:cNvPr id="13" name="Рисунок 12" descr="D:\ПЛІ\П.Л.І\фото 2016 - 2017 н.р\патріотичні заходи\Подаруй воїну свято\PC2100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928802"/>
            <a:ext cx="4003365" cy="3343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G:\зустріч з волонтером Сівак Л.І\день гідності\IMG_063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4914900" cy="3276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391" y="20786"/>
            <a:ext cx="6368889" cy="977538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dirty="0" smtClean="0">
                <a:latin typeface="Arial Black" pitchFamily="34" charset="0"/>
              </a:rPr>
              <a:t/>
            </a:r>
            <a:br>
              <a:rPr lang="uk-UA" sz="2400" dirty="0" smtClean="0">
                <a:latin typeface="Arial Black" pitchFamily="34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grpSp>
        <p:nvGrpSpPr>
          <p:cNvPr id="24578" name="Группа 13"/>
          <p:cNvGrpSpPr>
            <a:grpSpLocks/>
          </p:cNvGrpSpPr>
          <p:nvPr/>
        </p:nvGrpSpPr>
        <p:grpSpPr bwMode="auto">
          <a:xfrm>
            <a:off x="0" y="1588"/>
            <a:ext cx="720725" cy="3498850"/>
            <a:chOff x="-31259" y="0"/>
            <a:chExt cx="1722939" cy="6830624"/>
          </a:xfrm>
        </p:grpSpPr>
        <p:pic>
          <p:nvPicPr>
            <p:cNvPr id="2458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79" name="Группа 17"/>
          <p:cNvGrpSpPr>
            <a:grpSpLocks/>
          </p:cNvGrpSpPr>
          <p:nvPr/>
        </p:nvGrpSpPr>
        <p:grpSpPr bwMode="auto">
          <a:xfrm>
            <a:off x="3175" y="3500438"/>
            <a:ext cx="720725" cy="3357562"/>
            <a:chOff x="-31259" y="0"/>
            <a:chExt cx="1722939" cy="6830624"/>
          </a:xfrm>
        </p:grpSpPr>
        <p:pic>
          <p:nvPicPr>
            <p:cNvPr id="24582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76256" y="-232261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/>
          </a:extLst>
        </p:spPr>
      </p:pic>
      <p:sp>
        <p:nvSpPr>
          <p:cNvPr id="12" name="Прямоугольник 11"/>
          <p:cNvSpPr/>
          <p:nvPr/>
        </p:nvSpPr>
        <p:spPr>
          <a:xfrm>
            <a:off x="2286000" y="612775"/>
            <a:ext cx="45720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Посланцями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від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Бога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сьогодні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Є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мільйон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добровільних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людей.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І без них ми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були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б в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безодні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 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Все на плечах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твоїх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ВОЛОНТЕР, 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Ти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солдату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знайшов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черевики, 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Каску,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ліки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бронежилет. 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Він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"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спасибі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“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промовив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велике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 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Ти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готовий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знайти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й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кулемет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 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І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шукаєш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шукаєш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шукаєш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... 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Все,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треба для наших солдат. 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Відпочинку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ніколи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не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знаєш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 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Ти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як ангел, то дух, то птах. 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Від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утоми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складаєш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крила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І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питаєш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у Бога: “За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? “ 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Десь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на тата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чекає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дитина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 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ВОЛОНТЕР, як не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ти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то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хто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? 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Піднімайся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прошу,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мій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друже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 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Бог не лишить тебе в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біді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 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Ти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потрібен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нам,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дуже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-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дуже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 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Нашим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хлопцям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нашій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землі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…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391" y="20786"/>
            <a:ext cx="6368889" cy="977538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grpSp>
        <p:nvGrpSpPr>
          <p:cNvPr id="14338" name="Группа 13"/>
          <p:cNvGrpSpPr>
            <a:grpSpLocks/>
          </p:cNvGrpSpPr>
          <p:nvPr/>
        </p:nvGrpSpPr>
        <p:grpSpPr bwMode="auto">
          <a:xfrm>
            <a:off x="0" y="1588"/>
            <a:ext cx="720725" cy="3498850"/>
            <a:chOff x="-31259" y="0"/>
            <a:chExt cx="1722939" cy="6830624"/>
          </a:xfrm>
        </p:grpSpPr>
        <p:pic>
          <p:nvPicPr>
            <p:cNvPr id="1434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39" name="Группа 17"/>
          <p:cNvGrpSpPr>
            <a:grpSpLocks/>
          </p:cNvGrpSpPr>
          <p:nvPr/>
        </p:nvGrpSpPr>
        <p:grpSpPr bwMode="auto">
          <a:xfrm>
            <a:off x="3175" y="3500438"/>
            <a:ext cx="720725" cy="3357562"/>
            <a:chOff x="-31259" y="0"/>
            <a:chExt cx="1722939" cy="6830624"/>
          </a:xfrm>
        </p:grpSpPr>
        <p:pic>
          <p:nvPicPr>
            <p:cNvPr id="14342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76256" y="-232261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/>
          </a:extLst>
        </p:spPr>
      </p:pic>
      <p:sp>
        <p:nvSpPr>
          <p:cNvPr id="14341" name="Прямоугольник 20"/>
          <p:cNvSpPr>
            <a:spLocks noChangeArrowheads="1"/>
          </p:cNvSpPr>
          <p:nvPr/>
        </p:nvSpPr>
        <p:spPr bwMode="auto">
          <a:xfrm>
            <a:off x="1285875" y="1428750"/>
            <a:ext cx="674211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2800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Учасники проєкту:</a:t>
            </a:r>
            <a:endParaRPr lang="uk-UA" sz="2800">
              <a:solidFill>
                <a:srgbClr val="000000"/>
              </a:solidFill>
              <a:cs typeface="Arial" charset="0"/>
            </a:endParaRPr>
          </a:p>
          <a:p>
            <a:pPr algn="ctr" eaLnBrk="0" hangingPunct="0"/>
            <a:r>
              <a:rPr lang="uk-UA" sz="2800">
                <a:solidFill>
                  <a:srgbClr val="548DD4"/>
                </a:solidFill>
                <a:latin typeface="Times New Roman" pitchFamily="18" charset="0"/>
                <a:cs typeface="Times New Roman" pitchFamily="18" charset="0"/>
              </a:rPr>
              <a:t>учні 6 </a:t>
            </a:r>
            <a:r>
              <a:rPr lang="uk-UA" sz="2800">
                <a:solidFill>
                  <a:srgbClr val="548DD4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uk-UA" sz="2800">
                <a:solidFill>
                  <a:srgbClr val="548DD4"/>
                </a:solidFill>
                <a:latin typeface="Times New Roman" pitchFamily="18" charset="0"/>
                <a:cs typeface="Times New Roman" pitchFamily="18" charset="0"/>
              </a:rPr>
              <a:t> 11 класів</a:t>
            </a:r>
            <a:r>
              <a:rPr lang="uk-UA" sz="2800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 Степівського НВК</a:t>
            </a:r>
          </a:p>
          <a:p>
            <a:pPr algn="ctr" eaLnBrk="0" hangingPunct="0"/>
            <a:r>
              <a:rPr lang="uk-UA" sz="2800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Координатори проєкту :</a:t>
            </a:r>
            <a:endParaRPr lang="uk-UA" sz="2800">
              <a:solidFill>
                <a:srgbClr val="000000"/>
              </a:solidFill>
              <a:cs typeface="Arial" charset="0"/>
            </a:endParaRPr>
          </a:p>
          <a:p>
            <a:pPr algn="ctr" eaLnBrk="0" hangingPunct="0"/>
            <a:r>
              <a:rPr lang="uk-UA" sz="2800">
                <a:solidFill>
                  <a:srgbClr val="548DD4"/>
                </a:solidFill>
                <a:latin typeface="Times New Roman" pitchFamily="18" charset="0"/>
                <a:cs typeface="Times New Roman" pitchFamily="18" charset="0"/>
              </a:rPr>
              <a:t>Вербицька О.С педагог </a:t>
            </a:r>
            <a:r>
              <a:rPr lang="uk-UA" sz="2800">
                <a:solidFill>
                  <a:srgbClr val="548DD4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uk-UA" sz="2800">
                <a:solidFill>
                  <a:srgbClr val="548DD4"/>
                </a:solidFill>
                <a:latin typeface="Times New Roman" pitchFamily="18" charset="0"/>
                <a:cs typeface="Times New Roman" pitchFamily="18" charset="0"/>
              </a:rPr>
              <a:t> організатор, </a:t>
            </a:r>
            <a:endParaRPr lang="uk-UA" sz="2800">
              <a:solidFill>
                <a:srgbClr val="000000"/>
              </a:solidFill>
              <a:cs typeface="Arial" charset="0"/>
            </a:endParaRPr>
          </a:p>
          <a:p>
            <a:pPr algn="ctr" eaLnBrk="0" hangingPunct="0"/>
            <a:r>
              <a:rPr lang="uk-UA" sz="2800">
                <a:solidFill>
                  <a:srgbClr val="548D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>
                <a:solidFill>
                  <a:srgbClr val="548DD4"/>
                </a:solidFill>
                <a:latin typeface="Times New Roman" pitchFamily="18" charset="0"/>
                <a:cs typeface="Times New Roman" pitchFamily="18" charset="0"/>
              </a:rPr>
              <a:t>Прітченко Л.І. -  заступник директора  з навчально виховної роботи</a:t>
            </a:r>
            <a:endParaRPr lang="uk-UA" sz="2800">
              <a:solidFill>
                <a:srgbClr val="000000"/>
              </a:solidFill>
              <a:cs typeface="Arial" charset="0"/>
            </a:endParaRPr>
          </a:p>
          <a:p>
            <a:pPr algn="ctr" eaLnBrk="0" hangingPunct="0"/>
            <a:r>
              <a:rPr lang="uk-UA" sz="2800">
                <a:solidFill>
                  <a:srgbClr val="548DD4"/>
                </a:solidFill>
                <a:latin typeface="Times New Roman" pitchFamily="18" charset="0"/>
                <a:cs typeface="Times New Roman" pitchFamily="18" charset="0"/>
              </a:rPr>
              <a:t>Харсун С. І. -  вчитель історії</a:t>
            </a:r>
            <a:endParaRPr lang="uk-UA" sz="2800">
              <a:solidFill>
                <a:srgbClr val="000000"/>
              </a:solidFill>
              <a:cs typeface="Arial" charset="0"/>
            </a:endParaRPr>
          </a:p>
          <a:p>
            <a:pPr algn="ctr" eaLnBrk="0" hangingPunct="0"/>
            <a:endParaRPr lang="uk-UA" sz="28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5362" name="Содержимое 20"/>
          <p:cNvSpPr>
            <a:spLocks noGrp="1"/>
          </p:cNvSpPr>
          <p:nvPr>
            <p:ph sz="quarter" idx="13"/>
          </p:nvPr>
        </p:nvSpPr>
        <p:spPr>
          <a:xfrm>
            <a:off x="857250" y="714375"/>
            <a:ext cx="6400800" cy="5546725"/>
          </a:xfrm>
        </p:spPr>
        <p:txBody>
          <a:bodyPr/>
          <a:lstStyle/>
          <a:p>
            <a:pPr eaLnBrk="1" hangingPunct="1"/>
            <a:r>
              <a:rPr lang="uk-UA" sz="2400" u="sng" smtClean="0"/>
              <a:t>Мета проекту:                                                                                                                                         </a:t>
            </a:r>
            <a:r>
              <a:rPr lang="uk-UA" sz="2400" smtClean="0"/>
              <a:t>- виховувати глибокі національно-патріотичні почуття; причетність і відповідальність за все, що</a:t>
            </a:r>
            <a:r>
              <a:rPr lang="ru-RU" sz="2400" smtClean="0"/>
              <a:t> </a:t>
            </a:r>
            <a:r>
              <a:rPr lang="uk-UA" sz="2400" smtClean="0"/>
              <a:t> відбувається в країні; вдячність тим, хто віддав за неї життя;                                                       - формувати розуміння поняття «єдність», «цілісність», «герой», «патріот», громадянські якості, почуття поваги до захисників Вітчизни, активну громадянську позицію школярів щодо єдиної, цілісної держави та захисту її кордонів.</a:t>
            </a:r>
          </a:p>
          <a:p>
            <a:pPr eaLnBrk="1" hangingPunct="1"/>
            <a:endParaRPr lang="uk-UA" smtClean="0"/>
          </a:p>
        </p:txBody>
      </p:sp>
      <p:grpSp>
        <p:nvGrpSpPr>
          <p:cNvPr id="15363" name="Группа 13"/>
          <p:cNvGrpSpPr>
            <a:grpSpLocks/>
          </p:cNvGrpSpPr>
          <p:nvPr/>
        </p:nvGrpSpPr>
        <p:grpSpPr bwMode="auto">
          <a:xfrm>
            <a:off x="0" y="1588"/>
            <a:ext cx="720725" cy="3498850"/>
            <a:chOff x="-31259" y="0"/>
            <a:chExt cx="1722939" cy="6830624"/>
          </a:xfrm>
        </p:grpSpPr>
        <p:pic>
          <p:nvPicPr>
            <p:cNvPr id="1536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4" name="Группа 17"/>
          <p:cNvGrpSpPr>
            <a:grpSpLocks/>
          </p:cNvGrpSpPr>
          <p:nvPr/>
        </p:nvGrpSpPr>
        <p:grpSpPr bwMode="auto">
          <a:xfrm>
            <a:off x="3175" y="3500438"/>
            <a:ext cx="720725" cy="3357562"/>
            <a:chOff x="-31259" y="0"/>
            <a:chExt cx="1722939" cy="6830624"/>
          </a:xfrm>
        </p:grpSpPr>
        <p:pic>
          <p:nvPicPr>
            <p:cNvPr id="1536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76256" y="-232261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5111" y="3643314"/>
            <a:ext cx="6368889" cy="855472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 </a:t>
            </a:r>
            <a:r>
              <a:rPr lang="ru-RU" sz="1800" dirty="0" err="1" smtClean="0"/>
              <a:t>Лідія</a:t>
            </a:r>
            <a:r>
              <a:rPr lang="ru-RU" sz="1800" dirty="0" smtClean="0"/>
              <a:t> </a:t>
            </a:r>
            <a:r>
              <a:rPr lang="ru-RU" sz="1800" dirty="0" err="1" smtClean="0"/>
              <a:t>Сівак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села </a:t>
            </a:r>
            <a:r>
              <a:rPr lang="ru-RU" sz="1800" dirty="0" err="1" smtClean="0"/>
              <a:t>Степове</a:t>
            </a:r>
            <a:r>
              <a:rPr lang="ru-RU" sz="1800" dirty="0" smtClean="0"/>
              <a:t> за </a:t>
            </a:r>
            <a:r>
              <a:rPr lang="ru-RU" sz="1800" dirty="0" err="1" smtClean="0"/>
              <a:t>професією</a:t>
            </a:r>
            <a:r>
              <a:rPr lang="ru-RU" sz="1800" dirty="0" smtClean="0"/>
              <a:t> </a:t>
            </a:r>
            <a:r>
              <a:rPr lang="ru-RU" sz="1800" dirty="0" err="1" smtClean="0"/>
              <a:t>вчителька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початкових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класів</a:t>
            </a:r>
            <a:r>
              <a:rPr lang="ru-RU" sz="1800" dirty="0" smtClean="0"/>
              <a:t>, активна </a:t>
            </a:r>
            <a:r>
              <a:rPr lang="ru-RU" sz="1800" dirty="0" err="1" smtClean="0"/>
              <a:t>учасниця</a:t>
            </a:r>
            <a:r>
              <a:rPr lang="ru-RU" sz="1800" dirty="0" smtClean="0"/>
              <a:t> Майдану. З самого початку </a:t>
            </a:r>
            <a:r>
              <a:rPr lang="ru-RU" sz="1800" dirty="0" err="1" smtClean="0"/>
              <a:t>бойових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дій</a:t>
            </a:r>
            <a:r>
              <a:rPr lang="ru-RU" sz="1800" dirty="0" smtClean="0"/>
              <a:t> в </a:t>
            </a:r>
            <a:r>
              <a:rPr lang="ru-RU" sz="1800" dirty="0" err="1" smtClean="0"/>
              <a:t>зоні</a:t>
            </a:r>
            <a:r>
              <a:rPr lang="ru-RU" sz="1800" dirty="0" smtClean="0"/>
              <a:t> АТО,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власної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ініціативи</a:t>
            </a:r>
            <a:r>
              <a:rPr lang="ru-RU" sz="1800" dirty="0" smtClean="0"/>
              <a:t> та за </a:t>
            </a:r>
            <a:r>
              <a:rPr lang="ru-RU" sz="1800" dirty="0" err="1" smtClean="0"/>
              <a:t>підтримки</a:t>
            </a:r>
            <a:r>
              <a:rPr lang="ru-RU" sz="1800" dirty="0" smtClean="0"/>
              <a:t> </a:t>
            </a:r>
            <a:r>
              <a:rPr lang="ru-RU" sz="1800" dirty="0" err="1" smtClean="0"/>
              <a:t>односельців</a:t>
            </a:r>
            <a:r>
              <a:rPr lang="ru-RU" sz="1800" dirty="0" smtClean="0"/>
              <a:t>,  </a:t>
            </a:r>
            <a:r>
              <a:rPr lang="ru-RU" sz="1800" dirty="0" err="1" smtClean="0"/>
              <a:t>займається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волонтерською</a:t>
            </a:r>
            <a:r>
              <a:rPr lang="ru-RU" sz="1800" dirty="0" smtClean="0"/>
              <a:t>  </a:t>
            </a:r>
            <a:r>
              <a:rPr lang="ru-RU" sz="1800" dirty="0" err="1" smtClean="0"/>
              <a:t>діяльністю</a:t>
            </a:r>
            <a:r>
              <a:rPr lang="ru-RU" sz="1800" dirty="0" smtClean="0"/>
              <a:t>.  </a:t>
            </a:r>
            <a:endParaRPr lang="ru-RU" sz="1800" dirty="0"/>
          </a:p>
        </p:txBody>
      </p:sp>
      <p:grpSp>
        <p:nvGrpSpPr>
          <p:cNvPr id="16386" name="Группа 13"/>
          <p:cNvGrpSpPr>
            <a:grpSpLocks/>
          </p:cNvGrpSpPr>
          <p:nvPr/>
        </p:nvGrpSpPr>
        <p:grpSpPr bwMode="auto">
          <a:xfrm>
            <a:off x="0" y="1588"/>
            <a:ext cx="720725" cy="3498850"/>
            <a:chOff x="-31259" y="0"/>
            <a:chExt cx="1722939" cy="6830624"/>
          </a:xfrm>
        </p:grpSpPr>
        <p:pic>
          <p:nvPicPr>
            <p:cNvPr id="16393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7" name="Группа 17"/>
          <p:cNvGrpSpPr>
            <a:grpSpLocks/>
          </p:cNvGrpSpPr>
          <p:nvPr/>
        </p:nvGrpSpPr>
        <p:grpSpPr bwMode="auto">
          <a:xfrm>
            <a:off x="3175" y="3500438"/>
            <a:ext cx="720725" cy="3357562"/>
            <a:chOff x="-31259" y="0"/>
            <a:chExt cx="1722939" cy="6830624"/>
          </a:xfrm>
        </p:grpSpPr>
        <p:pic>
          <p:nvPicPr>
            <p:cNvPr id="1639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76256" y="-232261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/>
          </a:extLst>
        </p:spPr>
      </p:pic>
      <p:pic>
        <p:nvPicPr>
          <p:cNvPr id="13" name="Рисунок 12" descr="D:\НИКАКУЩИЙ\220226938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00042"/>
            <a:ext cx="492922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7410" name="Содержимое 1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r>
              <a:rPr lang="ru-RU" smtClean="0"/>
              <a:t>Майже весь підприємницький прибуток вона витрачає на благодійну справу. З початком екскалації на Сході України  її торгівельним закладом було кинуто  клич «Допоможи армії продуктами», на що відкликнулись керівники сільгосппідприємств  та жителі Чорнобаївщини  з розумінням</a:t>
            </a:r>
            <a:endParaRPr lang="uk-UA" smtClean="0"/>
          </a:p>
          <a:p>
            <a:pPr eaLnBrk="1" hangingPunct="1"/>
            <a:endParaRPr lang="uk-UA" smtClean="0"/>
          </a:p>
        </p:txBody>
      </p:sp>
      <p:grpSp>
        <p:nvGrpSpPr>
          <p:cNvPr id="17411" name="Группа 13"/>
          <p:cNvGrpSpPr>
            <a:grpSpLocks/>
          </p:cNvGrpSpPr>
          <p:nvPr/>
        </p:nvGrpSpPr>
        <p:grpSpPr bwMode="auto">
          <a:xfrm>
            <a:off x="0" y="1588"/>
            <a:ext cx="720725" cy="3498850"/>
            <a:chOff x="-31259" y="0"/>
            <a:chExt cx="1722939" cy="6830624"/>
          </a:xfrm>
        </p:grpSpPr>
        <p:pic>
          <p:nvPicPr>
            <p:cNvPr id="1741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2" name="Группа 17"/>
          <p:cNvGrpSpPr>
            <a:grpSpLocks/>
          </p:cNvGrpSpPr>
          <p:nvPr/>
        </p:nvGrpSpPr>
        <p:grpSpPr bwMode="auto">
          <a:xfrm>
            <a:off x="3175" y="3500438"/>
            <a:ext cx="720725" cy="3357562"/>
            <a:chOff x="-31259" y="0"/>
            <a:chExt cx="1722939" cy="6830624"/>
          </a:xfrm>
        </p:grpSpPr>
        <p:pic>
          <p:nvPicPr>
            <p:cNvPr id="1741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76256" y="-232261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/>
          </a:extLst>
        </p:spPr>
      </p:pic>
      <p:pic>
        <p:nvPicPr>
          <p:cNvPr id="21" name="Рисунок 20" descr="Фото Лидии Сивак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786190"/>
            <a:ext cx="3810000" cy="286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 descr="Фото Анатолій Городничего.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857628"/>
            <a:ext cx="4257675" cy="23952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18434" name="Содержимое 20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r>
              <a:rPr lang="ru-RU" smtClean="0"/>
              <a:t>Лідія Іванівна власним автомобілем здійснила  більше 40 поїздок в зону АТО.  Все, що вона відвозила було передано в частини для військових. А в знак підтвердження – залишала собі  на згадку фотографії з бійцями.</a:t>
            </a:r>
            <a:endParaRPr lang="uk-UA" smtClean="0"/>
          </a:p>
          <a:p>
            <a:pPr eaLnBrk="1" hangingPunct="1"/>
            <a:endParaRPr lang="uk-UA" smtClean="0"/>
          </a:p>
        </p:txBody>
      </p:sp>
      <p:grpSp>
        <p:nvGrpSpPr>
          <p:cNvPr id="18435" name="Группа 13"/>
          <p:cNvGrpSpPr>
            <a:grpSpLocks/>
          </p:cNvGrpSpPr>
          <p:nvPr/>
        </p:nvGrpSpPr>
        <p:grpSpPr bwMode="auto">
          <a:xfrm>
            <a:off x="0" y="1588"/>
            <a:ext cx="720725" cy="3498850"/>
            <a:chOff x="-31259" y="0"/>
            <a:chExt cx="1722939" cy="6830624"/>
          </a:xfrm>
        </p:grpSpPr>
        <p:pic>
          <p:nvPicPr>
            <p:cNvPr id="18442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6" name="Группа 17"/>
          <p:cNvGrpSpPr>
            <a:grpSpLocks/>
          </p:cNvGrpSpPr>
          <p:nvPr/>
        </p:nvGrpSpPr>
        <p:grpSpPr bwMode="auto">
          <a:xfrm>
            <a:off x="3175" y="3500438"/>
            <a:ext cx="720725" cy="3357562"/>
            <a:chOff x="-31259" y="0"/>
            <a:chExt cx="1722939" cy="6830624"/>
          </a:xfrm>
        </p:grpSpPr>
        <p:pic>
          <p:nvPicPr>
            <p:cNvPr id="1843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76256" y="-232261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/>
          </a:extLst>
        </p:spPr>
      </p:pic>
      <p:pic>
        <p:nvPicPr>
          <p:cNvPr id="22" name="Рисунок 21" descr="Фото Ігора Крочака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143248"/>
            <a:ext cx="4786346" cy="3457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391" y="20786"/>
            <a:ext cx="6368889" cy="97753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2000" dirty="0" smtClean="0"/>
              <a:t>У 2017 році Лідія Іванівна була нагороджена відзнакою Президента України  </a:t>
            </a:r>
            <a:r>
              <a:rPr lang="ru-RU" sz="2000" dirty="0" smtClean="0"/>
              <a:t>«За </a:t>
            </a:r>
            <a:r>
              <a:rPr lang="ru-RU" sz="2000" dirty="0" err="1" smtClean="0"/>
              <a:t>гуманітарну</a:t>
            </a:r>
            <a:r>
              <a:rPr lang="ru-RU" sz="2000" dirty="0" smtClean="0"/>
              <a:t> участь в </a:t>
            </a:r>
            <a:r>
              <a:rPr lang="ru-RU" sz="2000" dirty="0" err="1" smtClean="0"/>
              <a:t>антитерористичній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операції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ru-RU" sz="2000" dirty="0" smtClean="0"/>
              <a:t>   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 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Голова </a:t>
            </a:r>
            <a:r>
              <a:rPr lang="uk-UA" sz="2000" dirty="0" err="1" smtClean="0"/>
              <a:t>Чорнобаївської</a:t>
            </a:r>
            <a:r>
              <a:rPr lang="uk-UA" sz="2000" dirty="0" smtClean="0"/>
              <a:t> райдержадміністрації Сергій </a:t>
            </a:r>
            <a:r>
              <a:rPr lang="uk-UA" sz="2000" dirty="0" err="1" smtClean="0"/>
              <a:t>Джоболда</a:t>
            </a:r>
            <a:r>
              <a:rPr lang="uk-UA" sz="2000" dirty="0" smtClean="0"/>
              <a:t> привітав Лідію </a:t>
            </a:r>
            <a:r>
              <a:rPr lang="ru-RU" sz="2000" dirty="0" err="1" smtClean="0"/>
              <a:t>Іванівну</a:t>
            </a:r>
            <a:r>
              <a:rPr lang="ru-RU" sz="2000" dirty="0" smtClean="0"/>
              <a:t> 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відзнакою</a:t>
            </a:r>
            <a:r>
              <a:rPr lang="ru-RU" sz="2000" dirty="0" smtClean="0"/>
              <a:t> Президента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,  </a:t>
            </a:r>
            <a:r>
              <a:rPr lang="ru-RU" sz="2000" dirty="0" err="1" smtClean="0"/>
              <a:t>побажав</a:t>
            </a:r>
            <a:r>
              <a:rPr lang="ru-RU" sz="2000" dirty="0" smtClean="0"/>
              <a:t> </a:t>
            </a:r>
            <a:r>
              <a:rPr lang="ru-RU" sz="2000" dirty="0" err="1" smtClean="0"/>
              <a:t>їй</a:t>
            </a:r>
            <a:r>
              <a:rPr lang="ru-RU" sz="2000" dirty="0" smtClean="0"/>
              <a:t> </a:t>
            </a:r>
            <a:r>
              <a:rPr lang="ru-RU" sz="2000" dirty="0" err="1" smtClean="0"/>
              <a:t>міцного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здоров’я</a:t>
            </a:r>
            <a:r>
              <a:rPr lang="ru-RU" sz="2000" dirty="0" smtClean="0"/>
              <a:t>, </a:t>
            </a:r>
            <a:r>
              <a:rPr lang="ru-RU" sz="2000" dirty="0" err="1" smtClean="0"/>
              <a:t>життєвих</a:t>
            </a:r>
            <a:r>
              <a:rPr lang="ru-RU" sz="2000" dirty="0" smtClean="0"/>
              <a:t> сил, </a:t>
            </a:r>
            <a:r>
              <a:rPr lang="ru-RU" sz="2000" dirty="0" err="1" smtClean="0"/>
              <a:t>успіхів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починаннях</a:t>
            </a:r>
            <a:r>
              <a:rPr lang="ru-RU" sz="2000" dirty="0" smtClean="0"/>
              <a:t> та вручив  </a:t>
            </a:r>
            <a:r>
              <a:rPr lang="ru-RU" sz="2000" dirty="0" err="1" smtClean="0"/>
              <a:t>посвідчення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нагрудний</a:t>
            </a:r>
            <a:r>
              <a:rPr lang="ru-RU" sz="2000" dirty="0" smtClean="0"/>
              <a:t> знак  «За заслуги перед громадою».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grpSp>
        <p:nvGrpSpPr>
          <p:cNvPr id="19458" name="Группа 13"/>
          <p:cNvGrpSpPr>
            <a:grpSpLocks/>
          </p:cNvGrpSpPr>
          <p:nvPr/>
        </p:nvGrpSpPr>
        <p:grpSpPr bwMode="auto">
          <a:xfrm>
            <a:off x="0" y="1588"/>
            <a:ext cx="720725" cy="3498850"/>
            <a:chOff x="-31259" y="0"/>
            <a:chExt cx="1722939" cy="6830624"/>
          </a:xfrm>
        </p:grpSpPr>
        <p:pic>
          <p:nvPicPr>
            <p:cNvPr id="1946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59" name="Группа 17"/>
          <p:cNvGrpSpPr>
            <a:grpSpLocks/>
          </p:cNvGrpSpPr>
          <p:nvPr/>
        </p:nvGrpSpPr>
        <p:grpSpPr bwMode="auto">
          <a:xfrm>
            <a:off x="3175" y="3500438"/>
            <a:ext cx="720725" cy="3357562"/>
            <a:chOff x="-31259" y="0"/>
            <a:chExt cx="1722939" cy="6830624"/>
          </a:xfrm>
        </p:grpSpPr>
        <p:pic>
          <p:nvPicPr>
            <p:cNvPr id="19462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76256" y="-232261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/>
          </a:extLst>
        </p:spPr>
      </p:pic>
      <p:pic>
        <p:nvPicPr>
          <p:cNvPr id="13" name="Рисунок 12" descr="Image result for сівак лідія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25" y="1285875"/>
            <a:ext cx="4133850" cy="310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 fontScale="925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Учні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Степівського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НВК активно співпрацюють з Лідією Іванівною.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Тому , що в такий важкий для країни час тяжко залишатися осторонь і не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домомагати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тим хто захищає нас на Сході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України.Благодійні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акції,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флешмоби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,заходи,зустрічі з волонтерами   стали для учнів звичною справою. Особливу роль в волонтерському русі школи відіграє волонтерський загін «Від серця до серця»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483" name="Группа 13"/>
          <p:cNvGrpSpPr>
            <a:grpSpLocks/>
          </p:cNvGrpSpPr>
          <p:nvPr/>
        </p:nvGrpSpPr>
        <p:grpSpPr bwMode="auto">
          <a:xfrm>
            <a:off x="0" y="1588"/>
            <a:ext cx="720725" cy="3498850"/>
            <a:chOff x="-31259" y="0"/>
            <a:chExt cx="1722939" cy="6830624"/>
          </a:xfrm>
        </p:grpSpPr>
        <p:pic>
          <p:nvPicPr>
            <p:cNvPr id="2048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4" name="Группа 17"/>
          <p:cNvGrpSpPr>
            <a:grpSpLocks/>
          </p:cNvGrpSpPr>
          <p:nvPr/>
        </p:nvGrpSpPr>
        <p:grpSpPr bwMode="auto">
          <a:xfrm>
            <a:off x="3175" y="3500438"/>
            <a:ext cx="720725" cy="3357562"/>
            <a:chOff x="-31259" y="0"/>
            <a:chExt cx="1722939" cy="6830624"/>
          </a:xfrm>
        </p:grpSpPr>
        <p:pic>
          <p:nvPicPr>
            <p:cNvPr id="2048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76256" y="-232261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391" y="20786"/>
            <a:ext cx="6368889" cy="977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Акція «Оберіг для солдата»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grpSp>
        <p:nvGrpSpPr>
          <p:cNvPr id="21506" name="Группа 13"/>
          <p:cNvGrpSpPr>
            <a:grpSpLocks/>
          </p:cNvGrpSpPr>
          <p:nvPr/>
        </p:nvGrpSpPr>
        <p:grpSpPr bwMode="auto">
          <a:xfrm>
            <a:off x="0" y="1588"/>
            <a:ext cx="720725" cy="3498850"/>
            <a:chOff x="-31259" y="0"/>
            <a:chExt cx="1722939" cy="6830624"/>
          </a:xfrm>
        </p:grpSpPr>
        <p:pic>
          <p:nvPicPr>
            <p:cNvPr id="21514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7" name="Группа 17"/>
          <p:cNvGrpSpPr>
            <a:grpSpLocks/>
          </p:cNvGrpSpPr>
          <p:nvPr/>
        </p:nvGrpSpPr>
        <p:grpSpPr bwMode="auto">
          <a:xfrm>
            <a:off x="3175" y="3500438"/>
            <a:ext cx="720725" cy="3357562"/>
            <a:chOff x="-31259" y="0"/>
            <a:chExt cx="1722939" cy="6830624"/>
          </a:xfrm>
        </p:grpSpPr>
        <p:pic>
          <p:nvPicPr>
            <p:cNvPr id="21511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3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76256" y="-232261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/>
          </a:extLst>
        </p:spPr>
      </p:pic>
      <p:pic>
        <p:nvPicPr>
          <p:cNvPr id="13" name="Рисунок 12" descr="G:\зустріч з волонтером Сівак Л.І\день гідності\оберіг\IMG_06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071678"/>
            <a:ext cx="412432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G:\зустріч з волонтером Сівак Л.І\день гідності\оберіг\IMG_068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714752"/>
            <a:ext cx="3781425" cy="25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9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Презентация-укр-9</Template>
  <TotalTime>188</TotalTime>
  <Words>305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Trebuchet MS</vt:lpstr>
      <vt:lpstr>Georgia</vt:lpstr>
      <vt:lpstr>Calibri</vt:lpstr>
      <vt:lpstr>Times New Roman</vt:lpstr>
      <vt:lpstr>Презентация-укр-9</vt:lpstr>
      <vt:lpstr>Презентация-укр-9</vt:lpstr>
      <vt:lpstr>Презентация-укр-9</vt:lpstr>
      <vt:lpstr>Презентация-укр-9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</dc:title>
  <dc:creator>Дима</dc:creator>
  <cp:lastModifiedBy>user</cp:lastModifiedBy>
  <cp:revision>25</cp:revision>
  <dcterms:created xsi:type="dcterms:W3CDTF">2018-03-18T11:04:26Z</dcterms:created>
  <dcterms:modified xsi:type="dcterms:W3CDTF">2019-11-22T11:17:51Z</dcterms:modified>
</cp:coreProperties>
</file>