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9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06.10.2023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06.10.2023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06.10.2023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06.10.2023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06.10.2023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06.10.2023</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a:bodyPr>
          <a:lstStyle/>
          <a:p>
            <a:r>
              <a:rPr lang="uk-UA" sz="2400" i="1" dirty="0" err="1" smtClean="0">
                <a:latin typeface="Times New Roman" pitchFamily="18" charset="0"/>
                <a:cs typeface="Times New Roman" pitchFamily="18" charset="0"/>
              </a:rPr>
              <a:t>Кобринове</a:t>
            </a:r>
            <a:r>
              <a:rPr lang="uk-UA" sz="2400" i="1" dirty="0" smtClean="0">
                <a:latin typeface="Times New Roman" pitchFamily="18" charset="0"/>
                <a:cs typeface="Times New Roman" pitchFamily="18" charset="0"/>
              </a:rPr>
              <a:t> – мальовничий та історичний  куточок </a:t>
            </a:r>
            <a:r>
              <a:rPr lang="uk-UA" sz="2400" i="1" dirty="0" err="1" smtClean="0">
                <a:latin typeface="Times New Roman" pitchFamily="18" charset="0"/>
                <a:cs typeface="Times New Roman" pitchFamily="18" charset="0"/>
              </a:rPr>
              <a:t>Тальнівщини</a:t>
            </a:r>
            <a:r>
              <a:rPr lang="uk-UA" sz="2400" i="1" dirty="0" smtClean="0">
                <a:latin typeface="Times New Roman" pitchFamily="18" charset="0"/>
                <a:cs typeface="Times New Roman" pitchFamily="18" charset="0"/>
              </a:rPr>
              <a:t>  </a:t>
            </a:r>
            <a:endParaRPr lang="uk-UA" sz="2400" i="1" dirty="0">
              <a:latin typeface="Times New Roman" pitchFamily="18" charset="0"/>
              <a:cs typeface="Times New Roman" pitchFamily="18" charset="0"/>
            </a:endParaRPr>
          </a:p>
        </p:txBody>
      </p:sp>
      <p:sp>
        <p:nvSpPr>
          <p:cNvPr id="5" name="Подзаголовок 4"/>
          <p:cNvSpPr>
            <a:spLocks noGrp="1"/>
          </p:cNvSpPr>
          <p:nvPr>
            <p:ph type="subTitle" idx="1"/>
          </p:nvPr>
        </p:nvSpPr>
        <p:spPr/>
        <p:txBody>
          <a:bodyPr>
            <a:normAutofit/>
          </a:bodyPr>
          <a:lstStyle/>
          <a:p>
            <a:pPr algn="r"/>
            <a:r>
              <a:rPr lang="uk-UA" sz="1600" dirty="0" smtClean="0">
                <a:latin typeface="Times New Roman" pitchFamily="18" charset="0"/>
                <a:cs typeface="Times New Roman" pitchFamily="18" charset="0"/>
              </a:rPr>
              <a:t> робота учениці 6 класу </a:t>
            </a:r>
          </a:p>
          <a:p>
            <a:pPr algn="r"/>
            <a:r>
              <a:rPr lang="uk-UA" sz="1600" dirty="0" err="1" smtClean="0">
                <a:latin typeface="Times New Roman" pitchFamily="18" charset="0"/>
                <a:cs typeface="Times New Roman" pitchFamily="18" charset="0"/>
              </a:rPr>
              <a:t>Кобринівської</a:t>
            </a:r>
            <a:r>
              <a:rPr lang="uk-UA" sz="1600" dirty="0" smtClean="0">
                <a:latin typeface="Times New Roman" pitchFamily="18" charset="0"/>
                <a:cs typeface="Times New Roman" pitchFamily="18" charset="0"/>
              </a:rPr>
              <a:t> гімназії</a:t>
            </a:r>
          </a:p>
          <a:p>
            <a:pPr algn="r"/>
            <a:r>
              <a:rPr lang="uk-UA" sz="1600" dirty="0" smtClean="0">
                <a:latin typeface="Times New Roman" pitchFamily="18" charset="0"/>
                <a:cs typeface="Times New Roman" pitchFamily="18" charset="0"/>
              </a:rPr>
              <a:t> </a:t>
            </a:r>
            <a:r>
              <a:rPr lang="uk-UA" sz="1600" dirty="0" err="1">
                <a:latin typeface="Times New Roman" pitchFamily="18" charset="0"/>
                <a:cs typeface="Times New Roman" pitchFamily="18" charset="0"/>
              </a:rPr>
              <a:t>Т</a:t>
            </a:r>
            <a:r>
              <a:rPr lang="uk-UA" sz="1600" dirty="0" err="1" smtClean="0">
                <a:latin typeface="Times New Roman" pitchFamily="18" charset="0"/>
                <a:cs typeface="Times New Roman" pitchFamily="18" charset="0"/>
              </a:rPr>
              <a:t>альнівської</a:t>
            </a:r>
            <a:r>
              <a:rPr lang="uk-UA" sz="1600" dirty="0" smtClean="0">
                <a:latin typeface="Times New Roman" pitchFamily="18" charset="0"/>
                <a:cs typeface="Times New Roman" pitchFamily="18" charset="0"/>
              </a:rPr>
              <a:t> міської ради </a:t>
            </a:r>
          </a:p>
          <a:p>
            <a:pPr algn="r"/>
            <a:r>
              <a:rPr lang="uk-UA" sz="1600" dirty="0" smtClean="0">
                <a:latin typeface="Times New Roman" pitchFamily="18" charset="0"/>
                <a:cs typeface="Times New Roman" pitchFamily="18" charset="0"/>
              </a:rPr>
              <a:t>Черкаської області  </a:t>
            </a:r>
          </a:p>
          <a:p>
            <a:pPr algn="r"/>
            <a:r>
              <a:rPr lang="uk-UA" sz="1600" dirty="0" err="1" smtClean="0">
                <a:latin typeface="Times New Roman" pitchFamily="18" charset="0"/>
                <a:cs typeface="Times New Roman" pitchFamily="18" charset="0"/>
              </a:rPr>
              <a:t>Крачек</a:t>
            </a:r>
            <a:r>
              <a:rPr lang="uk-UA" sz="1600" dirty="0" smtClean="0">
                <a:latin typeface="Times New Roman" pitchFamily="18" charset="0"/>
                <a:cs typeface="Times New Roman" pitchFamily="18" charset="0"/>
              </a:rPr>
              <a:t> Софії </a:t>
            </a:r>
            <a:endParaRPr lang="uk-UA" sz="1600" dirty="0">
              <a:latin typeface="Times New Roman" pitchFamily="18" charset="0"/>
              <a:cs typeface="Times New Roman" pitchFamily="18" charset="0"/>
            </a:endParaRPr>
          </a:p>
        </p:txBody>
      </p:sp>
    </p:spTree>
    <p:extLst>
      <p:ext uri="{BB962C8B-B14F-4D97-AF65-F5344CB8AC3E}">
        <p14:creationId xmlns:p14="http://schemas.microsoft.com/office/powerpoint/2010/main" val="147846891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sz="1400" i="1" dirty="0" smtClean="0">
                <a:latin typeface="Georgia" pitchFamily="18" charset="0"/>
              </a:rPr>
              <a:t>Разом із однокласниками будемо продовжувати справу вивчення історії рідного краю та дослідимо мальовничі та цікаві куточки не лише свого села, а й усієї </a:t>
            </a:r>
            <a:r>
              <a:rPr lang="uk-UA" sz="1400" i="1" dirty="0" err="1" smtClean="0">
                <a:latin typeface="Georgia" pitchFamily="18" charset="0"/>
              </a:rPr>
              <a:t>Тальнівщини</a:t>
            </a:r>
            <a:r>
              <a:rPr lang="uk-UA" sz="1400" i="1" dirty="0" smtClean="0">
                <a:latin typeface="Georgia" pitchFamily="18" charset="0"/>
              </a:rPr>
              <a:t>.</a:t>
            </a:r>
            <a:br>
              <a:rPr lang="uk-UA" sz="1400" i="1" dirty="0" smtClean="0">
                <a:latin typeface="Georgia" pitchFamily="18" charset="0"/>
              </a:rPr>
            </a:br>
            <a:r>
              <a:rPr lang="uk-UA" sz="1400" i="1" dirty="0" smtClean="0">
                <a:latin typeface="Georgia" pitchFamily="18" charset="0"/>
              </a:rPr>
              <a:t>На фото: Чумацький шлях сьогодення.</a:t>
            </a:r>
            <a:endParaRPr lang="uk-UA" sz="1400" i="1" dirty="0">
              <a:latin typeface="Georgia" pitchFamily="18" charset="0"/>
            </a:endParaRPr>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276872"/>
            <a:ext cx="6536384" cy="367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45755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uk-UA" sz="1400" i="1" dirty="0">
                <a:latin typeface="Georgia" pitchFamily="18" charset="0"/>
                <a:cs typeface="Times New Roman" pitchFamily="18" charset="0"/>
              </a:rPr>
              <a:t>КОБРИНОВЕ (у </a:t>
            </a:r>
            <a:r>
              <a:rPr lang="en-US" sz="1400" i="1" dirty="0">
                <a:latin typeface="Georgia" pitchFamily="18" charset="0"/>
                <a:cs typeface="Times New Roman" pitchFamily="18" charset="0"/>
              </a:rPr>
              <a:t>XVIII </a:t>
            </a:r>
            <a:r>
              <a:rPr lang="uk-UA" sz="1400" i="1" dirty="0" err="1">
                <a:latin typeface="Georgia" pitchFamily="18" charset="0"/>
                <a:cs typeface="Times New Roman" pitchFamily="18" charset="0"/>
              </a:rPr>
              <a:t>ст.—</a:t>
            </a:r>
            <a:r>
              <a:rPr lang="uk-UA" sz="1400" i="1" dirty="0">
                <a:latin typeface="Georgia" pitchFamily="18" charset="0"/>
                <a:cs typeface="Times New Roman" pitchFamily="18" charset="0"/>
              </a:rPr>
              <a:t> Олександрівка) — село, р</a:t>
            </a:r>
            <a:r>
              <a:rPr lang="uk-UA" sz="1400" i="1" dirty="0" smtClean="0">
                <a:latin typeface="Georgia" pitchFamily="18" charset="0"/>
                <a:cs typeface="Times New Roman" pitchFamily="18" charset="0"/>
              </a:rPr>
              <a:t>озташоване </a:t>
            </a:r>
            <a:r>
              <a:rPr lang="uk-UA" sz="1400" i="1" dirty="0">
                <a:latin typeface="Georgia" pitchFamily="18" charset="0"/>
                <a:cs typeface="Times New Roman" pitchFamily="18" charset="0"/>
              </a:rPr>
              <a:t>на річці </a:t>
            </a:r>
            <a:r>
              <a:rPr lang="uk-UA" sz="1400" i="1" dirty="0" err="1">
                <a:latin typeface="Georgia" pitchFamily="18" charset="0"/>
                <a:cs typeface="Times New Roman" pitchFamily="18" charset="0"/>
              </a:rPr>
              <a:t>Машкиболоті</a:t>
            </a:r>
            <a:r>
              <a:rPr lang="uk-UA" sz="1400" i="1" dirty="0">
                <a:latin typeface="Georgia" pitchFamily="18" charset="0"/>
                <a:cs typeface="Times New Roman" pitchFamily="18" charset="0"/>
              </a:rPr>
              <a:t> (притока Гірського </a:t>
            </a:r>
            <a:r>
              <a:rPr lang="uk-UA" sz="1400" i="1" dirty="0" err="1">
                <a:latin typeface="Georgia" pitchFamily="18" charset="0"/>
                <a:cs typeface="Times New Roman" pitchFamily="18" charset="0"/>
              </a:rPr>
              <a:t>Тікичу</a:t>
            </a:r>
            <a:r>
              <a:rPr lang="uk-UA" sz="1400" i="1" dirty="0">
                <a:latin typeface="Georgia" pitchFamily="18" charset="0"/>
                <a:cs typeface="Times New Roman" pitchFamily="18" charset="0"/>
              </a:rPr>
              <a:t>), за 15 км на північ від районного центру і 17 км від залізничної станції Тальне. </a:t>
            </a:r>
            <a:r>
              <a:rPr lang="ru-RU" sz="1400" i="1" dirty="0">
                <a:latin typeface="Georgia" pitchFamily="18" charset="0"/>
                <a:cs typeface="Times New Roman" pitchFamily="18" charset="0"/>
              </a:rPr>
              <a:t>Село </a:t>
            </a:r>
            <a:r>
              <a:rPr lang="ru-RU" sz="1400" i="1" dirty="0" err="1">
                <a:latin typeface="Georgia" pitchFamily="18" charset="0"/>
                <a:cs typeface="Times New Roman" pitchFamily="18" charset="0"/>
              </a:rPr>
              <a:t>виникло</a:t>
            </a:r>
            <a:r>
              <a:rPr lang="ru-RU" sz="1400" i="1" dirty="0">
                <a:latin typeface="Georgia" pitchFamily="18" charset="0"/>
                <a:cs typeface="Times New Roman" pitchFamily="18" charset="0"/>
              </a:rPr>
              <a:t> </a:t>
            </a:r>
            <a:r>
              <a:rPr lang="ru-RU" sz="1400" i="1" dirty="0" err="1">
                <a:latin typeface="Georgia" pitchFamily="18" charset="0"/>
                <a:cs typeface="Times New Roman" pitchFamily="18" charset="0"/>
              </a:rPr>
              <a:t>наприкінці</a:t>
            </a:r>
            <a:r>
              <a:rPr lang="ru-RU" sz="1400" i="1" dirty="0">
                <a:latin typeface="Georgia" pitchFamily="18" charset="0"/>
                <a:cs typeface="Times New Roman" pitchFamily="18" charset="0"/>
              </a:rPr>
              <a:t> XVII </a:t>
            </a:r>
            <a:r>
              <a:rPr lang="ru-RU" sz="1400" i="1" dirty="0" err="1">
                <a:latin typeface="Georgia" pitchFamily="18" charset="0"/>
                <a:cs typeface="Times New Roman" pitchFamily="18" charset="0"/>
              </a:rPr>
              <a:t>століття</a:t>
            </a:r>
            <a:r>
              <a:rPr lang="ru-RU" sz="1400" i="1" dirty="0">
                <a:latin typeface="Georgia" pitchFamily="18" charset="0"/>
                <a:cs typeface="Times New Roman" pitchFamily="18" charset="0"/>
              </a:rPr>
              <a:t>. </a:t>
            </a:r>
            <a:r>
              <a:rPr lang="ru-RU" sz="1400" i="1" dirty="0" err="1">
                <a:latin typeface="Georgia" pitchFamily="18" charset="0"/>
                <a:cs typeface="Times New Roman" pitchFamily="18" charset="0"/>
              </a:rPr>
              <a:t>Поблизу</a:t>
            </a:r>
            <a:r>
              <a:rPr lang="ru-RU" sz="1400" i="1" dirty="0">
                <a:latin typeface="Georgia" pitchFamily="18" charset="0"/>
                <a:cs typeface="Times New Roman" pitchFamily="18" charset="0"/>
              </a:rPr>
              <a:t> </a:t>
            </a:r>
            <a:r>
              <a:rPr lang="ru-RU" sz="1400" i="1" dirty="0" err="1">
                <a:latin typeface="Georgia" pitchFamily="18" charset="0"/>
                <a:cs typeface="Times New Roman" pitchFamily="18" charset="0"/>
              </a:rPr>
              <a:t>Кобринового</a:t>
            </a:r>
            <a:r>
              <a:rPr lang="ru-RU" sz="1400" i="1" dirty="0">
                <a:latin typeface="Georgia" pitchFamily="18" charset="0"/>
                <a:cs typeface="Times New Roman" pitchFamily="18" charset="0"/>
              </a:rPr>
              <a:t> </a:t>
            </a:r>
            <a:r>
              <a:rPr lang="ru-RU" sz="1400" i="1" dirty="0" err="1">
                <a:latin typeface="Georgia" pitchFamily="18" charset="0"/>
                <a:cs typeface="Times New Roman" pitchFamily="18" charset="0"/>
              </a:rPr>
              <a:t>виявлено</a:t>
            </a:r>
            <a:r>
              <a:rPr lang="ru-RU" sz="1400" i="1" dirty="0">
                <a:latin typeface="Georgia" pitchFamily="18" charset="0"/>
                <a:cs typeface="Times New Roman" pitchFamily="18" charset="0"/>
              </a:rPr>
              <a:t> </a:t>
            </a:r>
            <a:r>
              <a:rPr lang="ru-RU" sz="1400" i="1" dirty="0" err="1">
                <a:latin typeface="Georgia" pitchFamily="18" charset="0"/>
                <a:cs typeface="Times New Roman" pitchFamily="18" charset="0"/>
              </a:rPr>
              <a:t>залишки</a:t>
            </a:r>
            <a:r>
              <a:rPr lang="ru-RU" sz="1400" i="1" dirty="0">
                <a:latin typeface="Georgia" pitchFamily="18" charset="0"/>
                <a:cs typeface="Times New Roman" pitchFamily="18" charset="0"/>
              </a:rPr>
              <a:t> </a:t>
            </a:r>
            <a:r>
              <a:rPr lang="ru-RU" sz="1400" i="1" dirty="0" err="1">
                <a:latin typeface="Georgia" pitchFamily="18" charset="0"/>
                <a:cs typeface="Times New Roman" pitchFamily="18" charset="0"/>
              </a:rPr>
              <a:t>поселення</a:t>
            </a:r>
            <a:r>
              <a:rPr lang="ru-RU" sz="1400" i="1" dirty="0">
                <a:latin typeface="Georgia" pitchFamily="18" charset="0"/>
                <a:cs typeface="Times New Roman" pitchFamily="18" charset="0"/>
              </a:rPr>
              <a:t> </a:t>
            </a:r>
            <a:r>
              <a:rPr lang="ru-RU" sz="1400" i="1" dirty="0" err="1">
                <a:latin typeface="Georgia" pitchFamily="18" charset="0"/>
                <a:cs typeface="Times New Roman" pitchFamily="18" charset="0"/>
              </a:rPr>
              <a:t>трипільської</a:t>
            </a:r>
            <a:r>
              <a:rPr lang="ru-RU" sz="1400" i="1" dirty="0">
                <a:latin typeface="Georgia" pitchFamily="18" charset="0"/>
                <a:cs typeface="Times New Roman" pitchFamily="18" charset="0"/>
              </a:rPr>
              <a:t> </a:t>
            </a:r>
            <a:r>
              <a:rPr lang="ru-RU" sz="1400" i="1" dirty="0" err="1">
                <a:latin typeface="Georgia" pitchFamily="18" charset="0"/>
                <a:cs typeface="Times New Roman" pitchFamily="18" charset="0"/>
              </a:rPr>
              <a:t>культури</a:t>
            </a:r>
            <a:r>
              <a:rPr lang="ru-RU" sz="1400" i="1" dirty="0">
                <a:latin typeface="Georgia" pitchFamily="18" charset="0"/>
                <a:cs typeface="Times New Roman" pitchFamily="18" charset="0"/>
              </a:rPr>
              <a:t>, </a:t>
            </a:r>
            <a:r>
              <a:rPr lang="ru-RU" sz="1400" i="1" dirty="0" err="1">
                <a:latin typeface="Georgia" pitchFamily="18" charset="0"/>
                <a:cs typeface="Times New Roman" pitchFamily="18" charset="0"/>
              </a:rPr>
              <a:t>збереглися</a:t>
            </a:r>
            <a:r>
              <a:rPr lang="ru-RU" sz="1400" i="1" dirty="0">
                <a:latin typeface="Georgia" pitchFamily="18" charset="0"/>
                <a:cs typeface="Times New Roman" pitchFamily="18" charset="0"/>
              </a:rPr>
              <a:t> </a:t>
            </a:r>
            <a:r>
              <a:rPr lang="ru-RU" sz="1400" i="1" dirty="0" err="1">
                <a:latin typeface="Georgia" pitchFamily="18" charset="0"/>
                <a:cs typeface="Times New Roman" pitchFamily="18" charset="0"/>
              </a:rPr>
              <a:t>кургани</a:t>
            </a:r>
            <a:r>
              <a:rPr lang="ru-RU" sz="1400" i="1" dirty="0">
                <a:latin typeface="Georgia" pitchFamily="18" charset="0"/>
                <a:cs typeface="Times New Roman" pitchFamily="18" charset="0"/>
              </a:rPr>
              <a:t> </a:t>
            </a:r>
            <a:r>
              <a:rPr lang="ru-RU" sz="1400" i="1" dirty="0" err="1">
                <a:latin typeface="Georgia" pitchFamily="18" charset="0"/>
                <a:cs typeface="Times New Roman" pitchFamily="18" charset="0"/>
              </a:rPr>
              <a:t>епохи</a:t>
            </a:r>
            <a:r>
              <a:rPr lang="ru-RU" sz="1400" i="1" dirty="0">
                <a:latin typeface="Georgia" pitchFamily="18" charset="0"/>
                <a:cs typeface="Times New Roman" pitchFamily="18" charset="0"/>
              </a:rPr>
              <a:t> </a:t>
            </a:r>
            <a:r>
              <a:rPr lang="ru-RU" sz="1400" i="1" dirty="0" err="1">
                <a:latin typeface="Georgia" pitchFamily="18" charset="0"/>
                <a:cs typeface="Times New Roman" pitchFamily="18" charset="0"/>
              </a:rPr>
              <a:t>бронзи</a:t>
            </a:r>
            <a:r>
              <a:rPr lang="ru-RU" sz="1400" i="1" dirty="0" smtClean="0">
                <a:latin typeface="Georgia" pitchFamily="18" charset="0"/>
                <a:cs typeface="Times New Roman" pitchFamily="18" charset="0"/>
              </a:rPr>
              <a:t>. Мене ж </a:t>
            </a:r>
            <a:r>
              <a:rPr lang="ru-RU" sz="1400" i="1" dirty="0" err="1" smtClean="0">
                <a:latin typeface="Georgia" pitchFamily="18" charset="0"/>
                <a:cs typeface="Times New Roman" pitchFamily="18" charset="0"/>
              </a:rPr>
              <a:t>зацікавила</a:t>
            </a:r>
            <a:r>
              <a:rPr lang="ru-RU" sz="1400" i="1" dirty="0" smtClean="0">
                <a:latin typeface="Georgia" pitchFamily="18" charset="0"/>
                <a:cs typeface="Times New Roman" pitchFamily="18" charset="0"/>
              </a:rPr>
              <a:t> </a:t>
            </a:r>
            <a:r>
              <a:rPr lang="ru-RU" sz="1400" i="1" dirty="0" err="1" smtClean="0">
                <a:latin typeface="Georgia" pitchFamily="18" charset="0"/>
                <a:cs typeface="Times New Roman" pitchFamily="18" charset="0"/>
              </a:rPr>
              <a:t>історична</a:t>
            </a:r>
            <a:r>
              <a:rPr lang="ru-RU" sz="1400" i="1" dirty="0" smtClean="0">
                <a:latin typeface="Georgia" pitchFamily="18" charset="0"/>
                <a:cs typeface="Times New Roman" pitchFamily="18" charset="0"/>
              </a:rPr>
              <a:t> </a:t>
            </a:r>
            <a:r>
              <a:rPr lang="ru-RU" sz="1400" i="1" dirty="0" err="1" smtClean="0">
                <a:latin typeface="Georgia" pitchFamily="18" charset="0"/>
                <a:cs typeface="Times New Roman" pitchFamily="18" charset="0"/>
              </a:rPr>
              <a:t>будівля</a:t>
            </a:r>
            <a:r>
              <a:rPr lang="ru-RU" sz="1400" i="1" dirty="0" smtClean="0">
                <a:latin typeface="Georgia" pitchFamily="18" charset="0"/>
                <a:cs typeface="Times New Roman" pitchFamily="18" charset="0"/>
              </a:rPr>
              <a:t> </a:t>
            </a:r>
            <a:r>
              <a:rPr lang="ru-RU" sz="1400" i="1" dirty="0" err="1" smtClean="0">
                <a:latin typeface="Georgia" pitchFamily="18" charset="0"/>
                <a:cs typeface="Times New Roman" pitchFamily="18" charset="0"/>
              </a:rPr>
              <a:t>церки</a:t>
            </a:r>
            <a:r>
              <a:rPr lang="ru-RU" sz="1400" i="1" dirty="0" smtClean="0">
                <a:latin typeface="Georgia" pitchFamily="18" charset="0"/>
                <a:cs typeface="Times New Roman" pitchFamily="18" charset="0"/>
              </a:rPr>
              <a:t> , яка зараз у </a:t>
            </a:r>
            <a:r>
              <a:rPr lang="ru-RU" sz="1400" i="1" dirty="0" err="1" smtClean="0">
                <a:latin typeface="Georgia" pitchFamily="18" charset="0"/>
                <a:cs typeface="Times New Roman" pitchFamily="18" charset="0"/>
              </a:rPr>
              <a:t>надто</a:t>
            </a:r>
            <a:r>
              <a:rPr lang="ru-RU" sz="1400" i="1" dirty="0" smtClean="0">
                <a:latin typeface="Georgia" pitchFamily="18" charset="0"/>
                <a:cs typeface="Times New Roman" pitchFamily="18" charset="0"/>
              </a:rPr>
              <a:t> </a:t>
            </a:r>
            <a:r>
              <a:rPr lang="ru-RU" sz="1400" i="1" dirty="0" err="1" smtClean="0">
                <a:latin typeface="Georgia" pitchFamily="18" charset="0"/>
                <a:cs typeface="Times New Roman" pitchFamily="18" charset="0"/>
              </a:rPr>
              <a:t>занедбаному</a:t>
            </a:r>
            <a:r>
              <a:rPr lang="ru-RU" sz="1400" i="1" dirty="0" smtClean="0">
                <a:latin typeface="Georgia" pitchFamily="18" charset="0"/>
                <a:cs typeface="Times New Roman" pitchFamily="18" charset="0"/>
              </a:rPr>
              <a:t> </a:t>
            </a:r>
            <a:r>
              <a:rPr lang="ru-RU" sz="1400" i="1" dirty="0" err="1" smtClean="0">
                <a:latin typeface="Georgia" pitchFamily="18" charset="0"/>
                <a:cs typeface="Times New Roman" pitchFamily="18" charset="0"/>
              </a:rPr>
              <a:t>стані</a:t>
            </a:r>
            <a:r>
              <a:rPr lang="ru-RU" sz="1400" i="1" dirty="0" smtClean="0">
                <a:latin typeface="Georgia" pitchFamily="18" charset="0"/>
                <a:cs typeface="Times New Roman" pitchFamily="18" charset="0"/>
              </a:rPr>
              <a:t>.</a:t>
            </a:r>
            <a:endParaRPr lang="uk-UA" sz="1400" i="1" dirty="0">
              <a:latin typeface="Georgia"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204864"/>
            <a:ext cx="2726904" cy="38782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642" y="2132856"/>
            <a:ext cx="3017837" cy="3743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35870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just"/>
            <a:r>
              <a:rPr lang="uk-UA" sz="1400" dirty="0" smtClean="0"/>
              <a:t> </a:t>
            </a:r>
            <a:r>
              <a:rPr lang="uk-UA" sz="1400" i="1" dirty="0" smtClean="0">
                <a:latin typeface="Georgia" pitchFamily="18" charset="0"/>
              </a:rPr>
              <a:t>Церква збудована </a:t>
            </a:r>
            <a:r>
              <a:rPr lang="uk-UA" sz="1400" i="1" dirty="0">
                <a:latin typeface="Georgia" pitchFamily="18" charset="0"/>
              </a:rPr>
              <a:t>в 1858 році на кошти графині </a:t>
            </a:r>
            <a:r>
              <a:rPr lang="uk-UA" sz="1400" i="1" dirty="0" err="1">
                <a:latin typeface="Georgia" pitchFamily="18" charset="0"/>
              </a:rPr>
              <a:t>Катажини</a:t>
            </a:r>
            <a:r>
              <a:rPr lang="uk-UA" sz="1400" i="1" dirty="0">
                <a:latin typeface="Georgia" pitchFamily="18" charset="0"/>
              </a:rPr>
              <a:t> </a:t>
            </a:r>
            <a:r>
              <a:rPr lang="uk-UA" sz="1400" i="1" dirty="0" err="1" smtClean="0">
                <a:latin typeface="Georgia" pitchFamily="18" charset="0"/>
              </a:rPr>
              <a:t>Браницької-Потоцької</a:t>
            </a:r>
            <a:r>
              <a:rPr lang="uk-UA" sz="1400" i="1" dirty="0">
                <a:latin typeface="Georgia" pitchFamily="18" charset="0"/>
              </a:rPr>
              <a:t> </a:t>
            </a:r>
            <a:r>
              <a:rPr lang="uk-UA" sz="1400" i="1" dirty="0" smtClean="0">
                <a:latin typeface="Georgia" pitchFamily="18" charset="0"/>
              </a:rPr>
              <a:t>для села, яке було їй подароване її дядьком. За розповіддю сільського бібліотекаря Погорілої </a:t>
            </a:r>
            <a:r>
              <a:rPr lang="uk-UA" sz="1400" i="1" dirty="0" err="1" smtClean="0">
                <a:latin typeface="Georgia" pitchFamily="18" charset="0"/>
              </a:rPr>
              <a:t>Дариси</a:t>
            </a:r>
            <a:r>
              <a:rPr lang="uk-UA" sz="1400" i="1" dirty="0" smtClean="0">
                <a:latin typeface="Georgia" pitchFamily="18" charset="0"/>
              </a:rPr>
              <a:t> Іванівни це приміщення довгий час використовувалось як  склад зерна, млин тощо. Саме тому її не знищили за радянської влади. На жаль зараз стан  приміщення не дає змоги роздивитись фрески на стінах, хоча нещодавно їх можна було переглянути.</a:t>
            </a:r>
            <a:endParaRPr lang="uk-UA" sz="1400" i="1" dirty="0">
              <a:latin typeface="Georgia" pitchFamily="18" charset="0"/>
            </a:endParaRPr>
          </a:p>
        </p:txBody>
      </p:sp>
      <p:pic>
        <p:nvPicPr>
          <p:cNvPr id="6" name="Объект 5" descr="C:\Users\ПК\Desktop\церква\IMG_20211112_09391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204864"/>
            <a:ext cx="2908697" cy="3878263"/>
          </a:xfrm>
          <a:prstGeom prst="rect">
            <a:avLst/>
          </a:prstGeom>
          <a:ln>
            <a:noFill/>
          </a:ln>
          <a:effectLst>
            <a:softEdge rad="112500"/>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060848"/>
            <a:ext cx="3127375" cy="41703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13221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l"/>
            <a:r>
              <a:rPr lang="uk-UA" sz="1400" i="1" dirty="0" smtClean="0">
                <a:latin typeface="Georgia" pitchFamily="18" charset="0"/>
              </a:rPr>
              <a:t>Можна лише здогадуватись та уявляти красу старовинних  стін церкви. Існує кілька версій про будівництво </a:t>
            </a:r>
            <a:r>
              <a:rPr lang="ru-RU" sz="1400" i="1" dirty="0" smtClean="0">
                <a:latin typeface="Georgia" pitchFamily="18" charset="0"/>
              </a:rPr>
              <a:t>церкви </a:t>
            </a:r>
            <a:r>
              <a:rPr lang="ru-RU" sz="1400" i="1" dirty="0">
                <a:latin typeface="Georgia" pitchFamily="18" charset="0"/>
              </a:rPr>
              <a:t>ІХХ ст. </a:t>
            </a:r>
            <a:r>
              <a:rPr lang="ru-RU" sz="1400" i="1" dirty="0" smtClean="0">
                <a:latin typeface="Georgia" pitchFamily="18" charset="0"/>
              </a:rPr>
              <a:t>за </a:t>
            </a:r>
            <a:r>
              <a:rPr lang="ru-RU" sz="1400" i="1" dirty="0" err="1" smtClean="0">
                <a:latin typeface="Georgia" pitchFamily="18" charset="0"/>
              </a:rPr>
              <a:t>кошти</a:t>
            </a:r>
            <a:r>
              <a:rPr lang="ru-RU" sz="1400" i="1" dirty="0" smtClean="0">
                <a:latin typeface="Georgia" pitchFamily="18" charset="0"/>
              </a:rPr>
              <a:t>  </a:t>
            </a:r>
            <a:r>
              <a:rPr lang="ru-RU" sz="1400" i="1" dirty="0" err="1" smtClean="0">
                <a:latin typeface="Georgia" pitchFamily="18" charset="0"/>
              </a:rPr>
              <a:t>меценатів</a:t>
            </a:r>
            <a:r>
              <a:rPr lang="ru-RU" sz="1400" i="1" dirty="0" smtClean="0">
                <a:latin typeface="Georgia" pitchFamily="18" charset="0"/>
              </a:rPr>
              <a:t> </a:t>
            </a:r>
            <a:r>
              <a:rPr lang="ru-RU" sz="1400" i="1" dirty="0" err="1">
                <a:latin typeface="Georgia" pitchFamily="18" charset="0"/>
              </a:rPr>
              <a:t>Потоцьких</a:t>
            </a:r>
            <a:r>
              <a:rPr lang="ru-RU" sz="1400" i="1" dirty="0">
                <a:latin typeface="Georgia" pitchFamily="18" charset="0"/>
              </a:rPr>
              <a:t> </a:t>
            </a:r>
            <a:r>
              <a:rPr lang="ru-RU" sz="1400" i="1" dirty="0" smtClean="0">
                <a:latin typeface="Georgia" pitchFamily="18" charset="0"/>
              </a:rPr>
              <a:t> </a:t>
            </a:r>
            <a:r>
              <a:rPr lang="ru-RU" sz="1400" i="1" dirty="0" err="1" smtClean="0">
                <a:latin typeface="Georgia" pitchFamily="18" charset="0"/>
              </a:rPr>
              <a:t>хто</a:t>
            </a:r>
            <a:r>
              <a:rPr lang="ru-RU" sz="1400" i="1" dirty="0" smtClean="0">
                <a:latin typeface="Georgia" pitchFamily="18" charset="0"/>
              </a:rPr>
              <a:t> </a:t>
            </a:r>
            <a:r>
              <a:rPr lang="ru-RU" sz="1400" i="1" dirty="0" err="1">
                <a:latin typeface="Georgia" pitchFamily="18" charset="0"/>
              </a:rPr>
              <a:t>саме</a:t>
            </a:r>
            <a:r>
              <a:rPr lang="ru-RU" sz="1400" i="1" dirty="0">
                <a:latin typeface="Georgia" pitchFamily="18" charset="0"/>
              </a:rPr>
              <a:t>, з роду </a:t>
            </a:r>
            <a:r>
              <a:rPr lang="ru-RU" sz="1400" i="1" dirty="0" err="1">
                <a:latin typeface="Georgia" pitchFamily="18" charset="0"/>
              </a:rPr>
              <a:t>Потоцьких</a:t>
            </a:r>
            <a:r>
              <a:rPr lang="ru-RU" sz="1400" i="1" dirty="0">
                <a:latin typeface="Georgia" pitchFamily="18" charset="0"/>
              </a:rPr>
              <a:t>, </a:t>
            </a:r>
            <a:r>
              <a:rPr lang="ru-RU" sz="1400" i="1" dirty="0" err="1">
                <a:latin typeface="Georgia" pitchFamily="18" charset="0"/>
              </a:rPr>
              <a:t>виділив</a:t>
            </a:r>
            <a:r>
              <a:rPr lang="ru-RU" sz="1400" i="1" dirty="0">
                <a:latin typeface="Georgia" pitchFamily="18" charset="0"/>
              </a:rPr>
              <a:t> </a:t>
            </a:r>
            <a:r>
              <a:rPr lang="ru-RU" sz="1400" i="1" dirty="0" err="1">
                <a:latin typeface="Georgia" pitchFamily="18" charset="0"/>
              </a:rPr>
              <a:t>кошти</a:t>
            </a:r>
            <a:r>
              <a:rPr lang="ru-RU" sz="1400" i="1" dirty="0">
                <a:latin typeface="Georgia" pitchFamily="18" charset="0"/>
              </a:rPr>
              <a:t> на </a:t>
            </a:r>
            <a:r>
              <a:rPr lang="ru-RU" sz="1400" i="1" dirty="0" err="1">
                <a:latin typeface="Georgia" pitchFamily="18" charset="0"/>
              </a:rPr>
              <a:t>побудову</a:t>
            </a:r>
            <a:r>
              <a:rPr lang="ru-RU" sz="1400" i="1" dirty="0">
                <a:latin typeface="Georgia" pitchFamily="18" charset="0"/>
              </a:rPr>
              <a:t> церкви на </a:t>
            </a:r>
            <a:r>
              <a:rPr lang="ru-RU" sz="1400" i="1" dirty="0" err="1">
                <a:latin typeface="Georgia" pitchFamily="18" charset="0"/>
              </a:rPr>
              <a:t>даний</a:t>
            </a:r>
            <a:r>
              <a:rPr lang="ru-RU" sz="1400" i="1" dirty="0">
                <a:latin typeface="Georgia" pitchFamily="18" charset="0"/>
              </a:rPr>
              <a:t> час </a:t>
            </a:r>
            <a:r>
              <a:rPr lang="ru-RU" sz="1400" i="1" dirty="0" err="1">
                <a:latin typeface="Georgia" pitchFamily="18" charset="0"/>
              </a:rPr>
              <a:t>невідомо</a:t>
            </a:r>
            <a:r>
              <a:rPr lang="ru-RU" sz="1400" i="1" dirty="0">
                <a:latin typeface="Georgia" pitchFamily="18" charset="0"/>
              </a:rPr>
              <a:t>. </a:t>
            </a:r>
            <a:r>
              <a:rPr lang="ru-RU" sz="1400" i="1" dirty="0" smtClean="0">
                <a:latin typeface="Georgia" pitchFamily="18" charset="0"/>
              </a:rPr>
              <a:t>За </a:t>
            </a:r>
            <a:r>
              <a:rPr lang="ru-RU" sz="1400" i="1" dirty="0" err="1" smtClean="0">
                <a:latin typeface="Georgia" pitchFamily="18" charset="0"/>
              </a:rPr>
              <a:t>різними</a:t>
            </a:r>
            <a:r>
              <a:rPr lang="ru-RU" sz="1400" i="1" dirty="0" smtClean="0">
                <a:latin typeface="Georgia" pitchFamily="18" charset="0"/>
              </a:rPr>
              <a:t> </a:t>
            </a:r>
            <a:r>
              <a:rPr lang="ru-RU" sz="1400" i="1" dirty="0" err="1" smtClean="0">
                <a:latin typeface="Georgia" pitchFamily="18" charset="0"/>
              </a:rPr>
              <a:t>даними</a:t>
            </a:r>
            <a:r>
              <a:rPr lang="ru-RU" sz="1400" i="1" dirty="0" smtClean="0">
                <a:latin typeface="Georgia" pitchFamily="18" charset="0"/>
              </a:rPr>
              <a:t>   </a:t>
            </a:r>
            <a:r>
              <a:rPr lang="ru-RU" sz="1400" i="1" dirty="0" err="1" smtClean="0">
                <a:latin typeface="Georgia" pitchFamily="18" charset="0"/>
              </a:rPr>
              <a:t>останніми</a:t>
            </a:r>
            <a:r>
              <a:rPr lang="ru-RU" sz="1400" i="1" dirty="0" smtClean="0">
                <a:latin typeface="Georgia" pitchFamily="18" charset="0"/>
              </a:rPr>
              <a:t>  </a:t>
            </a:r>
            <a:r>
              <a:rPr lang="ru-RU" sz="1400" i="1" dirty="0" err="1">
                <a:latin typeface="Georgia" pitchFamily="18" charset="0"/>
              </a:rPr>
              <a:t>власниками</a:t>
            </a:r>
            <a:r>
              <a:rPr lang="ru-RU" sz="1400" i="1" dirty="0">
                <a:latin typeface="Georgia" pitchFamily="18" charset="0"/>
              </a:rPr>
              <a:t> села </a:t>
            </a:r>
            <a:r>
              <a:rPr lang="ru-RU" sz="1400" i="1" dirty="0" err="1">
                <a:latin typeface="Georgia" pitchFamily="18" charset="0"/>
              </a:rPr>
              <a:t>були</a:t>
            </a:r>
            <a:r>
              <a:rPr lang="ru-RU" sz="1400" i="1" dirty="0">
                <a:latin typeface="Georgia" pitchFamily="18" charset="0"/>
              </a:rPr>
              <a:t>: </a:t>
            </a:r>
            <a:r>
              <a:rPr lang="ru-RU" sz="1400" i="1" dirty="0" err="1">
                <a:latin typeface="Georgia" pitchFamily="18" charset="0"/>
              </a:rPr>
              <a:t>можливо</a:t>
            </a:r>
            <a:r>
              <a:rPr lang="ru-RU" sz="1400" i="1" dirty="0">
                <a:latin typeface="Georgia" pitchFamily="18" charset="0"/>
              </a:rPr>
              <a:t> </a:t>
            </a:r>
            <a:r>
              <a:rPr lang="ru-RU" sz="1400" i="1" dirty="0" err="1">
                <a:latin typeface="Georgia" pitchFamily="18" charset="0"/>
              </a:rPr>
              <a:t>Потоцький</a:t>
            </a:r>
            <a:r>
              <a:rPr lang="ru-RU" sz="1400" i="1" dirty="0">
                <a:latin typeface="Georgia" pitchFamily="18" charset="0"/>
              </a:rPr>
              <a:t> Анджей  </a:t>
            </a:r>
            <a:r>
              <a:rPr lang="ru-RU" sz="1400" i="1" dirty="0" err="1">
                <a:latin typeface="Georgia" pitchFamily="18" charset="0"/>
              </a:rPr>
              <a:t>Казимір</a:t>
            </a:r>
            <a:r>
              <a:rPr lang="ru-RU" sz="1400" i="1" dirty="0">
                <a:latin typeface="Georgia" pitchFamily="18" charset="0"/>
              </a:rPr>
              <a:t> </a:t>
            </a:r>
            <a:r>
              <a:rPr lang="ru-RU" sz="1400" i="1" dirty="0" err="1">
                <a:latin typeface="Georgia" pitchFamily="18" charset="0"/>
              </a:rPr>
              <a:t>або</a:t>
            </a:r>
            <a:r>
              <a:rPr lang="ru-RU" sz="1400" i="1" dirty="0">
                <a:latin typeface="Georgia" pitchFamily="18" charset="0"/>
              </a:rPr>
              <a:t> </a:t>
            </a:r>
            <a:r>
              <a:rPr lang="ru-RU" sz="1400" i="1" dirty="0" err="1">
                <a:latin typeface="Georgia" pitchFamily="18" charset="0"/>
              </a:rPr>
              <a:t>Потоцька</a:t>
            </a:r>
            <a:r>
              <a:rPr lang="ru-RU" sz="1400" i="1" dirty="0">
                <a:latin typeface="Georgia" pitchFamily="18" charset="0"/>
              </a:rPr>
              <a:t> </a:t>
            </a:r>
            <a:r>
              <a:rPr lang="ru-RU" sz="1400" i="1" dirty="0" err="1">
                <a:latin typeface="Georgia" pitchFamily="18" charset="0"/>
              </a:rPr>
              <a:t>Олександра</a:t>
            </a:r>
            <a:r>
              <a:rPr lang="ru-RU" sz="1400" i="1" dirty="0">
                <a:latin typeface="Georgia" pitchFamily="18" charset="0"/>
              </a:rPr>
              <a:t> </a:t>
            </a:r>
            <a:r>
              <a:rPr lang="ru-RU" sz="1400" i="1" dirty="0" err="1">
                <a:latin typeface="Georgia" pitchFamily="18" charset="0"/>
              </a:rPr>
              <a:t>Станіславівна</a:t>
            </a:r>
            <a:endParaRPr lang="uk-UA" sz="1400" i="1" dirty="0">
              <a:latin typeface="Georgia" pitchFamily="18" charset="0"/>
            </a:endParaRPr>
          </a:p>
        </p:txBody>
      </p:sp>
      <p:pic>
        <p:nvPicPr>
          <p:cNvPr id="4" name="Объект 3" descr="C:\Users\ПК\Desktop\церква\IMG_20211112_09432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132856"/>
            <a:ext cx="2907749" cy="3878263"/>
          </a:xfrm>
          <a:prstGeom prst="rect">
            <a:avLst/>
          </a:prstGeom>
          <a:ln>
            <a:noFill/>
          </a:ln>
          <a:effectLst>
            <a:softEdge rad="112500"/>
          </a:effectLst>
        </p:spPr>
      </p:pic>
      <p:pic>
        <p:nvPicPr>
          <p:cNvPr id="5" name="Рисунок 4" descr="C:\Users\ПК\Desktop\церква\IMG_20211112_09435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060848"/>
            <a:ext cx="3187700" cy="4250055"/>
          </a:xfrm>
          <a:prstGeom prst="rect">
            <a:avLst/>
          </a:prstGeom>
          <a:ln>
            <a:noFill/>
          </a:ln>
          <a:effectLst>
            <a:softEdge rad="112500"/>
          </a:effectLst>
        </p:spPr>
      </p:pic>
    </p:spTree>
    <p:extLst>
      <p:ext uri="{BB962C8B-B14F-4D97-AF65-F5344CB8AC3E}">
        <p14:creationId xmlns:p14="http://schemas.microsoft.com/office/powerpoint/2010/main" val="225036943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l"/>
            <a:r>
              <a:rPr lang="ru-RU" sz="1400" i="1" dirty="0">
                <a:latin typeface="Georgia" pitchFamily="18" charset="0"/>
              </a:rPr>
              <a:t>В </a:t>
            </a:r>
            <a:r>
              <a:rPr lang="ru-RU" sz="1400" i="1" dirty="0" err="1">
                <a:latin typeface="Georgia" pitchFamily="18" charset="0"/>
              </a:rPr>
              <a:t>середині</a:t>
            </a:r>
            <a:r>
              <a:rPr lang="ru-RU" sz="1400" i="1" dirty="0">
                <a:latin typeface="Georgia" pitchFamily="18" charset="0"/>
              </a:rPr>
              <a:t>  60-х </a:t>
            </a:r>
            <a:r>
              <a:rPr lang="ru-RU" sz="1400" i="1" dirty="0" err="1">
                <a:latin typeface="Georgia" pitchFamily="18" charset="0"/>
              </a:rPr>
              <a:t>років</a:t>
            </a:r>
            <a:r>
              <a:rPr lang="ru-RU" sz="1400" i="1" dirty="0">
                <a:latin typeface="Georgia" pitchFamily="18" charset="0"/>
              </a:rPr>
              <a:t>, </a:t>
            </a:r>
            <a:r>
              <a:rPr lang="ru-RU" sz="1400" i="1" dirty="0" err="1">
                <a:latin typeface="Georgia" pitchFamily="18" charset="0"/>
              </a:rPr>
              <a:t>під</a:t>
            </a:r>
            <a:r>
              <a:rPr lang="ru-RU" sz="1400" i="1" dirty="0">
                <a:latin typeface="Georgia" pitchFamily="18" charset="0"/>
              </a:rPr>
              <a:t> час </a:t>
            </a:r>
            <a:r>
              <a:rPr lang="ru-RU" sz="1400" i="1" dirty="0" err="1">
                <a:latin typeface="Georgia" pitchFamily="18" charset="0"/>
              </a:rPr>
              <a:t>переобладнання</a:t>
            </a:r>
            <a:r>
              <a:rPr lang="ru-RU" sz="1400" i="1" dirty="0">
                <a:latin typeface="Georgia" pitchFamily="18" charset="0"/>
              </a:rPr>
              <a:t> </a:t>
            </a:r>
            <a:r>
              <a:rPr lang="ru-RU" sz="1400" i="1" dirty="0" err="1">
                <a:latin typeface="Georgia" pitchFamily="18" charset="0"/>
              </a:rPr>
              <a:t>під</a:t>
            </a:r>
            <a:r>
              <a:rPr lang="ru-RU" sz="1400" i="1" dirty="0">
                <a:latin typeface="Georgia" pitchFamily="18" charset="0"/>
              </a:rPr>
              <a:t> </a:t>
            </a:r>
            <a:r>
              <a:rPr lang="ru-RU" sz="1400" i="1" dirty="0" err="1">
                <a:latin typeface="Georgia" pitchFamily="18" charset="0"/>
              </a:rPr>
              <a:t>млин</a:t>
            </a:r>
            <a:r>
              <a:rPr lang="ru-RU" sz="1400" i="1" dirty="0">
                <a:latin typeface="Georgia" pitchFamily="18" charset="0"/>
              </a:rPr>
              <a:t>, </a:t>
            </a:r>
            <a:r>
              <a:rPr lang="ru-RU" sz="1400" i="1" dirty="0" err="1">
                <a:latin typeface="Georgia" pitchFamily="18" charset="0"/>
              </a:rPr>
              <a:t>церква</a:t>
            </a:r>
            <a:r>
              <a:rPr lang="ru-RU" sz="1400" i="1" dirty="0">
                <a:latin typeface="Georgia" pitchFamily="18" charset="0"/>
              </a:rPr>
              <a:t> </a:t>
            </a:r>
            <a:r>
              <a:rPr lang="ru-RU" sz="1400" i="1" dirty="0" err="1">
                <a:latin typeface="Georgia" pitchFamily="18" charset="0"/>
              </a:rPr>
              <a:t>була</a:t>
            </a:r>
            <a:r>
              <a:rPr lang="ru-RU" sz="1400" i="1" dirty="0">
                <a:latin typeface="Georgia" pitchFamily="18" charset="0"/>
              </a:rPr>
              <a:t> </a:t>
            </a:r>
            <a:r>
              <a:rPr lang="ru-RU" sz="1400" i="1" dirty="0" err="1">
                <a:latin typeface="Georgia" pitchFamily="18" charset="0"/>
              </a:rPr>
              <a:t>повністю</a:t>
            </a:r>
            <a:r>
              <a:rPr lang="ru-RU" sz="1400" i="1" dirty="0">
                <a:latin typeface="Georgia" pitchFamily="18" charset="0"/>
              </a:rPr>
              <a:t> </a:t>
            </a:r>
            <a:r>
              <a:rPr lang="ru-RU" sz="1400" i="1" dirty="0" err="1">
                <a:latin typeface="Georgia" pitchFamily="18" charset="0"/>
              </a:rPr>
              <a:t>сплюндрована</a:t>
            </a:r>
            <a:r>
              <a:rPr lang="ru-RU" sz="1400" i="1" dirty="0">
                <a:latin typeface="Georgia" pitchFamily="18" charset="0"/>
              </a:rPr>
              <a:t>. </a:t>
            </a:r>
            <a:r>
              <a:rPr lang="ru-RU" sz="1400" i="1" dirty="0" err="1">
                <a:latin typeface="Georgia" pitchFamily="18" charset="0"/>
              </a:rPr>
              <a:t>Викрадено</a:t>
            </a:r>
            <a:r>
              <a:rPr lang="ru-RU" sz="1400" i="1" dirty="0">
                <a:latin typeface="Georgia" pitchFamily="18" charset="0"/>
              </a:rPr>
              <a:t> </a:t>
            </a:r>
            <a:r>
              <a:rPr lang="ru-RU" sz="1400" i="1" dirty="0" err="1">
                <a:latin typeface="Georgia" pitchFamily="18" charset="0"/>
              </a:rPr>
              <a:t>ікони</a:t>
            </a:r>
            <a:r>
              <a:rPr lang="ru-RU" sz="1400" i="1" dirty="0">
                <a:latin typeface="Georgia" pitchFamily="18" charset="0"/>
              </a:rPr>
              <a:t>, </a:t>
            </a:r>
            <a:r>
              <a:rPr lang="ru-RU" sz="1400" i="1" dirty="0" err="1">
                <a:latin typeface="Georgia" pitchFamily="18" charset="0"/>
              </a:rPr>
              <a:t>хрести</a:t>
            </a:r>
            <a:r>
              <a:rPr lang="ru-RU" sz="1400" i="1" dirty="0">
                <a:latin typeface="Georgia" pitchFamily="18" charset="0"/>
              </a:rPr>
              <a:t>, все </a:t>
            </a:r>
            <a:r>
              <a:rPr lang="ru-RU" sz="1400" i="1" dirty="0" err="1">
                <a:latin typeface="Georgia" pitchFamily="18" charset="0"/>
              </a:rPr>
              <a:t>церковне</a:t>
            </a:r>
            <a:r>
              <a:rPr lang="ru-RU" sz="1400" i="1" dirty="0">
                <a:latin typeface="Georgia" pitchFamily="18" charset="0"/>
              </a:rPr>
              <a:t> </a:t>
            </a:r>
            <a:r>
              <a:rPr lang="ru-RU" sz="1400" i="1" dirty="0" err="1">
                <a:latin typeface="Georgia" pitchFamily="18" charset="0"/>
              </a:rPr>
              <a:t>майно</a:t>
            </a:r>
            <a:r>
              <a:rPr lang="ru-RU" sz="1400" i="1" dirty="0">
                <a:latin typeface="Georgia" pitchFamily="18" charset="0"/>
              </a:rPr>
              <a:t>, яке </a:t>
            </a:r>
            <a:r>
              <a:rPr lang="ru-RU" sz="1400" i="1" dirty="0" err="1">
                <a:latin typeface="Georgia" pitchFamily="18" charset="0"/>
              </a:rPr>
              <a:t>ще</a:t>
            </a:r>
            <a:r>
              <a:rPr lang="ru-RU" sz="1400" i="1" dirty="0">
                <a:latin typeface="Georgia" pitchFamily="18" charset="0"/>
              </a:rPr>
              <a:t> </a:t>
            </a:r>
            <a:r>
              <a:rPr lang="ru-RU" sz="1400" i="1" dirty="0" err="1">
                <a:latin typeface="Georgia" pitchFamily="18" charset="0"/>
              </a:rPr>
              <a:t>залишалося</a:t>
            </a:r>
            <a:r>
              <a:rPr lang="ru-RU" sz="1400" i="1" dirty="0">
                <a:latin typeface="Georgia" pitchFamily="18" charset="0"/>
              </a:rPr>
              <a:t> на той час.  </a:t>
            </a:r>
            <a:r>
              <a:rPr lang="ru-RU" sz="1400" i="1" dirty="0" err="1">
                <a:latin typeface="Georgia" pitchFamily="18" charset="0"/>
              </a:rPr>
              <a:t>Був</a:t>
            </a:r>
            <a:r>
              <a:rPr lang="ru-RU" sz="1400" i="1" dirty="0">
                <a:latin typeface="Georgia" pitchFamily="18" charset="0"/>
              </a:rPr>
              <a:t> </a:t>
            </a:r>
            <a:r>
              <a:rPr lang="ru-RU" sz="1400" i="1" dirty="0" err="1">
                <a:latin typeface="Georgia" pitchFamily="18" charset="0"/>
              </a:rPr>
              <a:t>скинутий</a:t>
            </a:r>
            <a:r>
              <a:rPr lang="ru-RU" sz="1400" i="1" dirty="0">
                <a:latin typeface="Georgia" pitchFamily="18" charset="0"/>
              </a:rPr>
              <a:t> </a:t>
            </a:r>
            <a:r>
              <a:rPr lang="ru-RU" sz="1400" i="1" dirty="0" err="1">
                <a:latin typeface="Georgia" pitchFamily="18" charset="0"/>
              </a:rPr>
              <a:t>дзвін</a:t>
            </a:r>
            <a:r>
              <a:rPr lang="ru-RU" sz="1400" i="1" dirty="0">
                <a:latin typeface="Georgia" pitchFamily="18" charset="0"/>
              </a:rPr>
              <a:t>, завалена </a:t>
            </a:r>
            <a:r>
              <a:rPr lang="ru-RU" sz="1400" i="1" dirty="0" err="1">
                <a:latin typeface="Georgia" pitchFamily="18" charset="0"/>
              </a:rPr>
              <a:t>дзвіниця</a:t>
            </a:r>
            <a:r>
              <a:rPr lang="ru-RU" sz="1400" i="1" dirty="0">
                <a:latin typeface="Georgia" pitchFamily="18" charset="0"/>
              </a:rPr>
              <a:t> і </a:t>
            </a:r>
            <a:r>
              <a:rPr lang="ru-RU" sz="1400" i="1" dirty="0" err="1">
                <a:latin typeface="Georgia" pitchFamily="18" charset="0"/>
              </a:rPr>
              <a:t>перероблений</a:t>
            </a:r>
            <a:r>
              <a:rPr lang="ru-RU" sz="1400" i="1" dirty="0">
                <a:latin typeface="Georgia" pitchFamily="18" charset="0"/>
              </a:rPr>
              <a:t> </a:t>
            </a:r>
            <a:r>
              <a:rPr lang="ru-RU" sz="1400" i="1" dirty="0" err="1">
                <a:latin typeface="Georgia" pitchFamily="18" charset="0"/>
              </a:rPr>
              <a:t>дах</a:t>
            </a:r>
            <a:r>
              <a:rPr lang="ru-RU" sz="1400" i="1" dirty="0" smtClean="0">
                <a:latin typeface="Georgia" pitchFamily="18" charset="0"/>
              </a:rPr>
              <a:t>.</a:t>
            </a:r>
            <a:br>
              <a:rPr lang="ru-RU" sz="1400" i="1" dirty="0" smtClean="0">
                <a:latin typeface="Georgia" pitchFamily="18" charset="0"/>
              </a:rPr>
            </a:br>
            <a:r>
              <a:rPr lang="ru-RU" sz="1400" i="1" dirty="0" smtClean="0">
                <a:latin typeface="Georgia" pitchFamily="18" charset="0"/>
              </a:rPr>
              <a:t>На фото: сходи на </a:t>
            </a:r>
            <a:r>
              <a:rPr lang="ru-RU" sz="1400" i="1" dirty="0" err="1" smtClean="0">
                <a:latin typeface="Georgia" pitchFamily="18" charset="0"/>
              </a:rPr>
              <a:t>дзвіницю</a:t>
            </a:r>
            <a:r>
              <a:rPr lang="ru-RU" sz="1400" i="1" dirty="0" smtClean="0">
                <a:latin typeface="Georgia" pitchFamily="18" charset="0"/>
              </a:rPr>
              <a:t> та </a:t>
            </a:r>
            <a:r>
              <a:rPr lang="ru-RU" sz="1400" i="1" dirty="0" err="1" smtClean="0">
                <a:latin typeface="Georgia" pitchFamily="18" charset="0"/>
              </a:rPr>
              <a:t>внутрішній</a:t>
            </a:r>
            <a:r>
              <a:rPr lang="ru-RU" sz="1400" i="1" dirty="0" smtClean="0">
                <a:latin typeface="Georgia" pitchFamily="18" charset="0"/>
              </a:rPr>
              <a:t> балкон.</a:t>
            </a:r>
            <a:endParaRPr lang="uk-UA" sz="1400" i="1" dirty="0">
              <a:latin typeface="Georgia"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132856"/>
            <a:ext cx="2912931" cy="38782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916832"/>
            <a:ext cx="3170237" cy="42306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28600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sz="1400" i="1" dirty="0" smtClean="0">
                <a:latin typeface="Georgia" pitchFamily="18" charset="0"/>
              </a:rPr>
              <a:t>Колись ці вікна мали вітражі…</a:t>
            </a:r>
            <a:endParaRPr lang="uk-UA" sz="1400" i="1" dirty="0">
              <a:latin typeface="Georgia"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204864"/>
            <a:ext cx="2910088" cy="38782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060848"/>
            <a:ext cx="3127375" cy="41640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4561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l"/>
            <a:r>
              <a:rPr lang="uk-UA" sz="1400" i="1" dirty="0" smtClean="0">
                <a:latin typeface="Georgia" pitchFamily="18" charset="0"/>
              </a:rPr>
              <a:t>На цих фото тесані камені на честь перших козаків – чумаків </a:t>
            </a:r>
            <a:r>
              <a:rPr lang="ru-RU" sz="1400" i="1" dirty="0" err="1">
                <a:latin typeface="Georgia" pitchFamily="18" charset="0"/>
              </a:rPr>
              <a:t>Іоана</a:t>
            </a:r>
            <a:r>
              <a:rPr lang="ru-RU" sz="1400" i="1" dirty="0">
                <a:latin typeface="Georgia" pitchFamily="18" charset="0"/>
              </a:rPr>
              <a:t> </a:t>
            </a:r>
            <a:r>
              <a:rPr lang="ru-RU" sz="1400" i="1" dirty="0" err="1">
                <a:latin typeface="Georgia" pitchFamily="18" charset="0"/>
              </a:rPr>
              <a:t>Поєдинка</a:t>
            </a:r>
            <a:r>
              <a:rPr lang="ru-RU" sz="1400" i="1" dirty="0">
                <a:latin typeface="Georgia" pitchFamily="18" charset="0"/>
              </a:rPr>
              <a:t> та Данила </a:t>
            </a:r>
            <a:r>
              <a:rPr lang="ru-RU" sz="1400" i="1" dirty="0" smtClean="0">
                <a:latin typeface="Georgia" pitchFamily="18" charset="0"/>
              </a:rPr>
              <a:t>Бурлаки </a:t>
            </a:r>
            <a:r>
              <a:rPr lang="ru-RU" sz="1400" i="1" dirty="0" err="1" smtClean="0">
                <a:latin typeface="Georgia" pitchFamily="18" charset="0"/>
              </a:rPr>
              <a:t>від</a:t>
            </a:r>
            <a:r>
              <a:rPr lang="ru-RU" sz="1400" i="1" dirty="0" smtClean="0">
                <a:latin typeface="Georgia" pitchFamily="18" charset="0"/>
              </a:rPr>
              <a:t> </a:t>
            </a:r>
            <a:r>
              <a:rPr lang="ru-RU" sz="1400" i="1" dirty="0" err="1" smtClean="0">
                <a:latin typeface="Georgia" pitchFamily="18" charset="0"/>
              </a:rPr>
              <a:t>вдячних</a:t>
            </a:r>
            <a:r>
              <a:rPr lang="ru-RU" sz="1400" i="1" dirty="0" smtClean="0">
                <a:latin typeface="Georgia" pitchFamily="18" charset="0"/>
              </a:rPr>
              <a:t> селян за те, </a:t>
            </a:r>
            <a:r>
              <a:rPr lang="ru-RU" sz="1400" i="1" dirty="0" err="1" smtClean="0">
                <a:latin typeface="Georgia" pitchFamily="18" charset="0"/>
              </a:rPr>
              <a:t>що</a:t>
            </a:r>
            <a:r>
              <a:rPr lang="ru-RU" sz="1400" i="1" dirty="0" smtClean="0">
                <a:latin typeface="Georgia" pitchFamily="18" charset="0"/>
              </a:rPr>
              <a:t> </a:t>
            </a:r>
            <a:r>
              <a:rPr lang="ru-RU" sz="1400" i="1" dirty="0" err="1" smtClean="0">
                <a:latin typeface="Georgia" pitchFamily="18" charset="0"/>
              </a:rPr>
              <a:t>козаки</a:t>
            </a:r>
            <a:r>
              <a:rPr lang="ru-RU" sz="1400" i="1" dirty="0" smtClean="0">
                <a:latin typeface="Georgia" pitchFamily="18" charset="0"/>
              </a:rPr>
              <a:t> далекого 1794 року </a:t>
            </a:r>
            <a:r>
              <a:rPr lang="ru-RU" sz="1400" i="1" dirty="0" err="1" smtClean="0">
                <a:latin typeface="Georgia" pitchFamily="18" charset="0"/>
              </a:rPr>
              <a:t>власним</a:t>
            </a:r>
            <a:r>
              <a:rPr lang="ru-RU" sz="1400" i="1" dirty="0" smtClean="0">
                <a:latin typeface="Georgia" pitchFamily="18" charset="0"/>
              </a:rPr>
              <a:t> </a:t>
            </a:r>
            <a:r>
              <a:rPr lang="ru-RU" sz="1400" i="1" dirty="0" err="1" smtClean="0">
                <a:latin typeface="Georgia" pitchFamily="18" charset="0"/>
              </a:rPr>
              <a:t>коштос</a:t>
            </a:r>
            <a:r>
              <a:rPr lang="ru-RU" sz="1400" i="1" dirty="0" smtClean="0">
                <a:latin typeface="Georgia" pitchFamily="18" charset="0"/>
              </a:rPr>
              <a:t> </a:t>
            </a:r>
            <a:r>
              <a:rPr lang="ru-RU" sz="1400" i="1" dirty="0" err="1" smtClean="0">
                <a:latin typeface="Georgia" pitchFamily="18" charset="0"/>
              </a:rPr>
              <a:t>спорудили</a:t>
            </a:r>
            <a:r>
              <a:rPr lang="ru-RU" sz="1400" i="1" dirty="0" smtClean="0">
                <a:latin typeface="Georgia" pitchFamily="18" charset="0"/>
              </a:rPr>
              <a:t> дерев</a:t>
            </a:r>
            <a:r>
              <a:rPr lang="en-US" sz="1400" i="1" dirty="0" smtClean="0">
                <a:latin typeface="Georgia" pitchFamily="18" charset="0"/>
              </a:rPr>
              <a:t>’</a:t>
            </a:r>
            <a:r>
              <a:rPr lang="uk-UA" sz="1400" i="1" dirty="0" err="1" smtClean="0">
                <a:latin typeface="Georgia" pitchFamily="18" charset="0"/>
              </a:rPr>
              <a:t>яну</a:t>
            </a:r>
            <a:r>
              <a:rPr lang="uk-UA" sz="1400" i="1" dirty="0" smtClean="0">
                <a:latin typeface="Georgia" pitchFamily="18" charset="0"/>
              </a:rPr>
              <a:t> </a:t>
            </a:r>
            <a:r>
              <a:rPr lang="uk-UA" sz="1400" i="1" dirty="0" err="1" smtClean="0">
                <a:latin typeface="Georgia" pitchFamily="18" charset="0"/>
              </a:rPr>
              <a:t>церкву-</a:t>
            </a:r>
            <a:r>
              <a:rPr lang="uk-UA" sz="1400" i="1" dirty="0" smtClean="0">
                <a:latin typeface="Georgia" pitchFamily="18" charset="0"/>
              </a:rPr>
              <a:t> зруб. </a:t>
            </a:r>
            <a:r>
              <a:rPr lang="ru-RU" sz="1400" i="1" dirty="0">
                <a:latin typeface="Georgia" pitchFamily="18" charset="0"/>
              </a:rPr>
              <a:t>На </a:t>
            </a:r>
            <a:r>
              <a:rPr lang="ru-RU" sz="1400" i="1" dirty="0" err="1">
                <a:latin typeface="Georgia" pitchFamily="18" charset="0"/>
              </a:rPr>
              <a:t>місці</a:t>
            </a:r>
            <a:r>
              <a:rPr lang="ru-RU" sz="1400" i="1" dirty="0">
                <a:latin typeface="Georgia" pitchFamily="18" charset="0"/>
              </a:rPr>
              <a:t> </a:t>
            </a:r>
            <a:r>
              <a:rPr lang="ru-RU" sz="1400" i="1" dirty="0" err="1">
                <a:latin typeface="Georgia" pitchFamily="18" charset="0"/>
              </a:rPr>
              <a:t>старої</a:t>
            </a:r>
            <a:r>
              <a:rPr lang="ru-RU" sz="1400" i="1" dirty="0">
                <a:latin typeface="Georgia" pitchFamily="18" charset="0"/>
              </a:rPr>
              <a:t>, </a:t>
            </a:r>
            <a:r>
              <a:rPr lang="ru-RU" sz="1400" i="1" dirty="0" err="1">
                <a:latin typeface="Georgia" pitchFamily="18" charset="0"/>
              </a:rPr>
              <a:t>струхлявілої</a:t>
            </a:r>
            <a:r>
              <a:rPr lang="ru-RU" sz="1400" i="1" dirty="0">
                <a:latin typeface="Georgia" pitchFamily="18" charset="0"/>
              </a:rPr>
              <a:t>  церкви, в 1858 </a:t>
            </a:r>
            <a:r>
              <a:rPr lang="ru-RU" sz="1400" i="1" dirty="0" err="1">
                <a:latin typeface="Georgia" pitchFamily="18" charset="0"/>
              </a:rPr>
              <a:t>році</a:t>
            </a:r>
            <a:r>
              <a:rPr lang="ru-RU" sz="1400" i="1" dirty="0">
                <a:latin typeface="Georgia" pitchFamily="18" charset="0"/>
              </a:rPr>
              <a:t>, за </a:t>
            </a:r>
            <a:r>
              <a:rPr lang="ru-RU" sz="1400" i="1" dirty="0" err="1">
                <a:latin typeface="Georgia" pitchFamily="18" charset="0"/>
              </a:rPr>
              <a:t>кошти</a:t>
            </a:r>
            <a:r>
              <a:rPr lang="ru-RU" sz="1400" i="1" dirty="0">
                <a:latin typeface="Georgia" pitchFamily="18" charset="0"/>
              </a:rPr>
              <a:t> </a:t>
            </a:r>
            <a:r>
              <a:rPr lang="ru-RU" sz="1400" i="1" dirty="0" err="1">
                <a:latin typeface="Georgia" pitchFamily="18" charset="0"/>
              </a:rPr>
              <a:t>родини</a:t>
            </a:r>
            <a:r>
              <a:rPr lang="ru-RU" sz="1400" i="1" dirty="0">
                <a:latin typeface="Georgia" pitchFamily="18" charset="0"/>
              </a:rPr>
              <a:t> </a:t>
            </a:r>
            <a:r>
              <a:rPr lang="ru-RU" sz="1400" i="1" dirty="0" err="1">
                <a:latin typeface="Georgia" pitchFamily="18" charset="0"/>
              </a:rPr>
              <a:t>Потоцьких</a:t>
            </a:r>
            <a:r>
              <a:rPr lang="ru-RU" sz="1400" i="1" dirty="0">
                <a:latin typeface="Georgia" pitchFamily="18" charset="0"/>
              </a:rPr>
              <a:t>, </a:t>
            </a:r>
            <a:r>
              <a:rPr lang="ru-RU" sz="1400" i="1" dirty="0" err="1">
                <a:latin typeface="Georgia" pitchFamily="18" charset="0"/>
              </a:rPr>
              <a:t>була</a:t>
            </a:r>
            <a:r>
              <a:rPr lang="ru-RU" sz="1400" i="1" dirty="0">
                <a:latin typeface="Georgia" pitchFamily="18" charset="0"/>
              </a:rPr>
              <a:t> </a:t>
            </a:r>
            <a:r>
              <a:rPr lang="ru-RU" sz="1400" i="1" dirty="0" err="1">
                <a:latin typeface="Georgia" pitchFamily="18" charset="0"/>
              </a:rPr>
              <a:t>збудована</a:t>
            </a:r>
            <a:r>
              <a:rPr lang="ru-RU" sz="1400" i="1" dirty="0">
                <a:latin typeface="Georgia" pitchFamily="18" charset="0"/>
              </a:rPr>
              <a:t> </a:t>
            </a:r>
            <a:r>
              <a:rPr lang="ru-RU" sz="1400" i="1" dirty="0" err="1">
                <a:latin typeface="Georgia" pitchFamily="18" charset="0"/>
              </a:rPr>
              <a:t>цегляна</a:t>
            </a:r>
            <a:r>
              <a:rPr lang="ru-RU" sz="1400" i="1" dirty="0">
                <a:latin typeface="Georgia" pitchFamily="18" charset="0"/>
              </a:rPr>
              <a:t> </a:t>
            </a:r>
            <a:r>
              <a:rPr lang="ru-RU" sz="1400" i="1" dirty="0" err="1">
                <a:latin typeface="Georgia" pitchFamily="18" charset="0"/>
              </a:rPr>
              <a:t>Церква</a:t>
            </a:r>
            <a:r>
              <a:rPr lang="ru-RU" sz="1400" i="1" dirty="0">
                <a:latin typeface="Georgia" pitchFamily="18" charset="0"/>
              </a:rPr>
              <a:t> </a:t>
            </a:r>
            <a:r>
              <a:rPr lang="ru-RU" sz="1400" i="1" dirty="0" err="1">
                <a:latin typeface="Georgia" pitchFamily="18" charset="0"/>
              </a:rPr>
              <a:t>Трьох</a:t>
            </a:r>
            <a:r>
              <a:rPr lang="ru-RU" sz="1400" i="1" dirty="0">
                <a:latin typeface="Georgia" pitchFamily="18" charset="0"/>
              </a:rPr>
              <a:t> </a:t>
            </a:r>
            <a:r>
              <a:rPr lang="ru-RU" sz="1400" i="1" dirty="0" err="1">
                <a:latin typeface="Georgia" pitchFamily="18" charset="0"/>
              </a:rPr>
              <a:t>Святителів</a:t>
            </a:r>
            <a:r>
              <a:rPr lang="ru-RU" sz="1400" i="1" dirty="0">
                <a:latin typeface="Georgia" pitchFamily="18" charset="0"/>
              </a:rPr>
              <a:t> , яка </a:t>
            </a:r>
            <a:r>
              <a:rPr lang="ru-RU" sz="1400" i="1" dirty="0" err="1">
                <a:latin typeface="Georgia" pitchFamily="18" charset="0"/>
              </a:rPr>
              <a:t>працювала</a:t>
            </a:r>
            <a:r>
              <a:rPr lang="ru-RU" sz="1400" i="1" dirty="0">
                <a:latin typeface="Georgia" pitchFamily="18" charset="0"/>
              </a:rPr>
              <a:t> до 1918 року ХХ ст. </a:t>
            </a:r>
            <a:endParaRPr lang="uk-UA" sz="1400" i="1" dirty="0">
              <a:latin typeface="Georgia"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204864"/>
            <a:ext cx="2834886" cy="37798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4864"/>
            <a:ext cx="2828925" cy="37734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96307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l"/>
            <a:r>
              <a:rPr lang="uk-UA" sz="1400" i="1" dirty="0" smtClean="0">
                <a:latin typeface="Georgia" pitchFamily="18" charset="0"/>
              </a:rPr>
              <a:t>Взагалі  поселення </a:t>
            </a:r>
            <a:r>
              <a:rPr lang="uk-UA" sz="1400" i="1" dirty="0" err="1" smtClean="0">
                <a:latin typeface="Georgia" pitchFamily="18" charset="0"/>
              </a:rPr>
              <a:t>Кобринове</a:t>
            </a:r>
            <a:r>
              <a:rPr lang="uk-UA" sz="1400" i="1" dirty="0" smtClean="0">
                <a:latin typeface="Georgia" pitchFamily="18" charset="0"/>
              </a:rPr>
              <a:t>, колишня </a:t>
            </a:r>
            <a:r>
              <a:rPr lang="uk-UA" sz="1400" i="1" dirty="0">
                <a:latin typeface="Georgia" pitchFamily="18" charset="0"/>
              </a:rPr>
              <a:t>О</a:t>
            </a:r>
            <a:r>
              <a:rPr lang="uk-UA" sz="1400" i="1" dirty="0" smtClean="0">
                <a:latin typeface="Georgia" pitchFamily="18" charset="0"/>
              </a:rPr>
              <a:t>лександрівка стояло на шляху чумаків, повз село збереглась дорога, яку досі називають Чумацький шлях. На в</a:t>
            </a:r>
            <a:r>
              <a:rPr lang="en-US" sz="1400" i="1" dirty="0" smtClean="0">
                <a:latin typeface="Georgia" pitchFamily="18" charset="0"/>
              </a:rPr>
              <a:t>’</a:t>
            </a:r>
            <a:r>
              <a:rPr lang="uk-UA" sz="1400" i="1" dirty="0" smtClean="0">
                <a:latin typeface="Georgia" pitchFamily="18" charset="0"/>
              </a:rPr>
              <a:t>їзді в село стояв великий </a:t>
            </a:r>
            <a:r>
              <a:rPr lang="uk-UA" sz="1400" i="1" dirty="0" err="1" smtClean="0">
                <a:latin typeface="Georgia" pitchFamily="18" charset="0"/>
              </a:rPr>
              <a:t>кам</a:t>
            </a:r>
            <a:r>
              <a:rPr lang="en-US" sz="1400" i="1" dirty="0" smtClean="0">
                <a:latin typeface="Georgia" pitchFamily="18" charset="0"/>
              </a:rPr>
              <a:t>’</a:t>
            </a:r>
            <a:r>
              <a:rPr lang="uk-UA" sz="1400" i="1" dirty="0" err="1" smtClean="0">
                <a:latin typeface="Georgia" pitchFamily="18" charset="0"/>
              </a:rPr>
              <a:t>яний</a:t>
            </a:r>
            <a:r>
              <a:rPr lang="uk-UA" sz="1400" i="1" dirty="0" smtClean="0">
                <a:latin typeface="Georgia" pitchFamily="18" charset="0"/>
              </a:rPr>
              <a:t>  хрест , зараз залишилась лише його частина. </a:t>
            </a:r>
            <a:endParaRPr lang="uk-UA" sz="1400" i="1" dirty="0">
              <a:latin typeface="Georgia" pitchFamily="18" charset="0"/>
            </a:endParaRPr>
          </a:p>
        </p:txBody>
      </p:sp>
      <p:pic>
        <p:nvPicPr>
          <p:cNvPr id="614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132856"/>
            <a:ext cx="2181522" cy="38782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060848"/>
            <a:ext cx="2446987" cy="43501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76725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l"/>
            <a:r>
              <a:rPr lang="uk-UA" sz="1400" i="1" dirty="0" smtClean="0">
                <a:latin typeface="Georgia" pitchFamily="18" charset="0"/>
              </a:rPr>
              <a:t>В селі ще є багато цікавих історичних місць,  які варто дослідити  та на жаль старожилів меншає, мало хто </a:t>
            </a:r>
            <a:r>
              <a:rPr lang="uk-UA" sz="1400" i="1" dirty="0" err="1" smtClean="0">
                <a:latin typeface="Georgia" pitchFamily="18" charset="0"/>
              </a:rPr>
              <a:t>пам</a:t>
            </a:r>
            <a:r>
              <a:rPr lang="en-US" sz="1400" i="1" dirty="0" smtClean="0">
                <a:latin typeface="Georgia" pitchFamily="18" charset="0"/>
              </a:rPr>
              <a:t>’</a:t>
            </a:r>
            <a:r>
              <a:rPr lang="uk-UA" sz="1400" i="1" dirty="0" err="1" smtClean="0">
                <a:latin typeface="Georgia" pitchFamily="18" charset="0"/>
              </a:rPr>
              <a:t>ятає</a:t>
            </a:r>
            <a:r>
              <a:rPr lang="uk-UA" sz="1400" i="1" dirty="0" smtClean="0">
                <a:latin typeface="Georgia" pitchFamily="18" charset="0"/>
              </a:rPr>
              <a:t>  перекази, які передавали з вуст в уста.  На фото екскурсія з бібліотекарем села.</a:t>
            </a:r>
            <a:endParaRPr lang="uk-UA" sz="1400" i="1" dirty="0">
              <a:latin typeface="Georgia"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7272808" cy="40864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51338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41</TotalTime>
  <Words>437</Words>
  <Application>Microsoft Office PowerPoint</Application>
  <PresentationFormat>Экран (4:3)</PresentationFormat>
  <Paragraphs>15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Твердый переплет</vt:lpstr>
      <vt:lpstr>Кобринове – мальовничий та історичний  куточок Тальнівщини  </vt:lpstr>
      <vt:lpstr>КОБРИНОВЕ (у XVIII ст.— Олександрівка) — село, розташоване на річці Машкиболоті (притока Гірського Тікичу), за 15 км на північ від районного центру і 17 км від залізничної станції Тальне. Село виникло наприкінці XVII століття. Поблизу Кобринового виявлено залишки поселення трипільської культури, збереглися кургани епохи бронзи. Мене ж зацікавила історична будівля церки , яка зараз у надто занедбаному стані.</vt:lpstr>
      <vt:lpstr> Церква збудована в 1858 році на кошти графині Катажини Браницької-Потоцької для села, яке було їй подароване її дядьком. За розповіддю сільського бібліотекаря Погорілої Дариси Іванівни це приміщення довгий час використовувалось як  склад зерна, млин тощо. Саме тому її не знищили за радянської влади. На жаль зараз стан  приміщення не дає змоги роздивитись фрески на стінах, хоча нещодавно їх можна було переглянути.</vt:lpstr>
      <vt:lpstr>Можна лише здогадуватись та уявляти красу старовинних  стін церкви. Існує кілька версій про будівництво церкви ІХХ ст. за кошти  меценатів Потоцьких  хто саме, з роду Потоцьких, виділив кошти на побудову церкви на даний час невідомо. За різними даними   останніми  власниками села були: можливо Потоцький Анджей  Казимір або Потоцька Олександра Станіславівна</vt:lpstr>
      <vt:lpstr>В середині  60-х років, під час переобладнання під млин, церква була повністю сплюндрована. Викрадено ікони, хрести, все церковне майно, яке ще залишалося на той час.  Був скинутий дзвін, завалена дзвіниця і перероблений дах. На фото: сходи на дзвіницю та внутрішній балкон.</vt:lpstr>
      <vt:lpstr>Колись ці вікна мали вітражі…</vt:lpstr>
      <vt:lpstr>На цих фото тесані камені на честь перших козаків – чумаків Іоана Поєдинка та Данила Бурлаки від вдячних селян за те, що козаки далекого 1794 року власним коштос спорудили дерев’яну церкву- зруб. На місці старої, струхлявілої  церкви, в 1858 році, за кошти родини Потоцьких, була збудована цегляна Церква Трьох Святителів , яка працювала до 1918 року ХХ ст. </vt:lpstr>
      <vt:lpstr>Взагалі  поселення Кобринове, колишня Олександрівка стояло на шляху чумаків, повз село збереглась дорога, яку досі називають Чумацький шлях. На в’їзді в село стояв великий кам’яний  хрест , зараз залишилась лише його частина. </vt:lpstr>
      <vt:lpstr>В селі ще є багато цікавих історичних місць,  які варто дослідити  та на жаль старожилів меншає, мало хто пам’ятає  перекази, які передавали з вуст в уста.  На фото екскурсія з бібліотекарем села.</vt:lpstr>
      <vt:lpstr>Разом із однокласниками будемо продовжувати справу вивчення історії рідного краю та дослідимо мальовничі та цікаві куточки не лише свого села, а й усієї Тальнівщини. На фото: Чумацький шлях сьогодення.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Кобринове – мальовничий куточок Тальнівщини  </dc:title>
  <dc:creator>USER</dc:creator>
  <cp:lastModifiedBy>USER</cp:lastModifiedBy>
  <cp:revision>7</cp:revision>
  <dcterms:created xsi:type="dcterms:W3CDTF">2023-10-06T02:21:03Z</dcterms:created>
  <dcterms:modified xsi:type="dcterms:W3CDTF">2023-10-06T03:12:49Z</dcterms:modified>
</cp:coreProperties>
</file>